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9" r:id="rId2"/>
    <p:sldId id="258" r:id="rId3"/>
    <p:sldId id="264" r:id="rId4"/>
    <p:sldId id="279" r:id="rId5"/>
    <p:sldId id="271" r:id="rId6"/>
    <p:sldId id="277" r:id="rId7"/>
    <p:sldId id="280" r:id="rId8"/>
    <p:sldId id="298" r:id="rId9"/>
    <p:sldId id="282" r:id="rId10"/>
    <p:sldId id="284" r:id="rId11"/>
    <p:sldId id="304" r:id="rId12"/>
    <p:sldId id="272" r:id="rId13"/>
    <p:sldId id="286" r:id="rId14"/>
    <p:sldId id="293" r:id="rId15"/>
    <p:sldId id="274" r:id="rId16"/>
    <p:sldId id="275" r:id="rId17"/>
    <p:sldId id="285" r:id="rId18"/>
    <p:sldId id="294" r:id="rId19"/>
    <p:sldId id="295" r:id="rId20"/>
    <p:sldId id="297" r:id="rId21"/>
    <p:sldId id="296" r:id="rId22"/>
    <p:sldId id="299" r:id="rId23"/>
    <p:sldId id="300" r:id="rId24"/>
    <p:sldId id="301" r:id="rId25"/>
    <p:sldId id="273" r:id="rId26"/>
    <p:sldId id="270" r:id="rId27"/>
    <p:sldId id="281" r:id="rId28"/>
    <p:sldId id="289" r:id="rId29"/>
    <p:sldId id="290" r:id="rId30"/>
    <p:sldId id="291" r:id="rId31"/>
    <p:sldId id="287" r:id="rId32"/>
    <p:sldId id="292" r:id="rId33"/>
    <p:sldId id="288" r:id="rId34"/>
    <p:sldId id="302" r:id="rId35"/>
    <p:sldId id="303" r:id="rId36"/>
    <p:sldId id="276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 autoAdjust="0"/>
    <p:restoredTop sz="94761" autoAdjust="0"/>
  </p:normalViewPr>
  <p:slideViewPr>
    <p:cSldViewPr>
      <p:cViewPr varScale="1">
        <p:scale>
          <a:sx n="110" d="100"/>
          <a:sy n="110" d="100"/>
        </p:scale>
        <p:origin x="17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0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498</c:v>
                </c:pt>
                <c:pt idx="1">
                  <c:v>561</c:v>
                </c:pt>
                <c:pt idx="2">
                  <c:v>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7B-42B0-8B47-D28F0DF815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7"/>
        <c:axId val="1108410527"/>
        <c:axId val="1108404287"/>
      </c:barChart>
      <c:catAx>
        <c:axId val="1108410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8404287"/>
        <c:crosses val="autoZero"/>
        <c:auto val="1"/>
        <c:lblAlgn val="ctr"/>
        <c:lblOffset val="100"/>
        <c:noMultiLvlLbl val="0"/>
      </c:catAx>
      <c:valAx>
        <c:axId val="1108404287"/>
        <c:scaling>
          <c:orientation val="minMax"/>
          <c:max val="6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8410527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B17FC-5D07-4B15-90DF-2395824467FE}" type="doc">
      <dgm:prSet loTypeId="urn:microsoft.com/office/officeart/2005/8/layout/chevron2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209F5AB9-30F4-4191-A7E2-4D42C638F936}">
      <dgm:prSet phldrT="[Text]" custT="1"/>
      <dgm:spPr/>
      <dgm:t>
        <a:bodyPr/>
        <a:lstStyle/>
        <a:p>
          <a:r>
            <a:rPr lang="en-US" sz="1600" b="1" dirty="0" smtClean="0">
              <a:latin typeface="Arial" panose="020B0604020202020204" pitchFamily="34" charset="0"/>
              <a:cs typeface="Arial" panose="020B0604020202020204" pitchFamily="34" charset="0"/>
            </a:rPr>
            <a:t>2015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3B8DE3-918A-4380-A67B-5470D036B869}" type="parTrans" cxnId="{B53AA1E6-004E-4B8C-B444-2EDEC0C0E70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92DB28-BFD1-42A4-8DA9-9202128ECE63}" type="sibTrans" cxnId="{B53AA1E6-004E-4B8C-B444-2EDEC0C0E70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261D14-4834-4CAF-A956-A75120B0CD3A}">
      <dgm:prSet phldrT="[Text]" custT="1"/>
      <dgm:spPr/>
      <dgm:t>
        <a:bodyPr/>
        <a:lstStyle/>
        <a:p>
          <a:r>
            <a:rPr 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driver assistance common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6AD7C6-BA69-4CAF-951A-612A70266BBF}" type="parTrans" cxnId="{2A623956-9B5B-4D07-8E99-F4DBD2CE65A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634735-D328-46F4-953B-3D465B289A00}" type="sibTrans" cxnId="{2A623956-9B5B-4D07-8E99-F4DBD2CE65A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475147-1590-4387-9EDF-F0F93DFD8891}">
      <dgm:prSet phldrT="[Text]" custT="1"/>
      <dgm:spPr/>
      <dgm:t>
        <a:bodyPr/>
        <a:lstStyle/>
        <a:p>
          <a:r>
            <a:rPr lang="en-US" sz="1600" b="1" dirty="0" smtClean="0">
              <a:latin typeface="Arial" panose="020B0604020202020204" pitchFamily="34" charset="0"/>
              <a:cs typeface="Arial" panose="020B0604020202020204" pitchFamily="34" charset="0"/>
            </a:rPr>
            <a:t>2020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CF97EE-8901-46AB-B7AA-FCB8CAC479AA}" type="parTrans" cxnId="{B5AF40BF-0DA9-4B2F-A6CE-FAAFA5980A3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85CEB2-4055-48A1-8502-6F97B8342D3C}" type="sibTrans" cxnId="{B5AF40BF-0DA9-4B2F-A6CE-FAAFA5980A3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C6185C-CA97-4AFE-94EF-911F50244062}">
      <dgm:prSet phldrT="[Text]" custT="1"/>
      <dgm:spPr/>
      <dgm:t>
        <a:bodyPr/>
        <a:lstStyle/>
        <a:p>
          <a:r>
            <a:rPr 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limited / conditional AVs widely available to consumers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68BD5F-4DA1-4106-98F0-BC9C501E1498}" type="parTrans" cxnId="{8874ED80-7638-4295-8C54-9B9E92C806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8BF847-6B80-4636-9938-8388D1B89A8D}" type="sibTrans" cxnId="{8874ED80-7638-4295-8C54-9B9E92C806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FC7BAF-93A1-47E5-AD70-E1CD4F000228}">
      <dgm:prSet phldrT="[Text]" custT="1"/>
      <dgm:spPr/>
      <dgm:t>
        <a:bodyPr/>
        <a:lstStyle/>
        <a:p>
          <a:r>
            <a:rPr lang="en-US" sz="1600" b="1" dirty="0" smtClean="0">
              <a:latin typeface="Arial" panose="020B0604020202020204" pitchFamily="34" charset="0"/>
              <a:cs typeface="Arial" panose="020B0604020202020204" pitchFamily="34" charset="0"/>
            </a:rPr>
            <a:t>2025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E1EC1D-3722-4E3B-A5A3-4CB8B270BA89}" type="parTrans" cxnId="{8B1767A5-6B89-46A8-95E0-1D92A586CD8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7C40B4-8E9A-4745-8752-A8F40061294B}" type="sibTrans" cxnId="{8B1767A5-6B89-46A8-95E0-1D92A586CD8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E0090C-A145-460A-B5C9-12E1E904F456}">
      <dgm:prSet phldrT="[Text]" custT="1"/>
      <dgm:spPr/>
      <dgm:t>
        <a:bodyPr/>
        <a:lstStyle/>
        <a:p>
          <a:r>
            <a:rPr 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autonomous shared mobility fleets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178243-B650-4668-BBD7-22733D8E370E}" type="parTrans" cxnId="{B0E86106-5AF1-4433-8E04-F624804156AB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CBF815-AF0C-4BB7-9A79-2703214638E1}" type="sibTrans" cxnId="{B0E86106-5AF1-4433-8E04-F624804156AB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0DFFEC-383D-424E-93FC-25ECA266281F}">
      <dgm:prSet phldrT="[Text]" custT="1"/>
      <dgm:spPr/>
      <dgm:t>
        <a:bodyPr/>
        <a:lstStyle/>
        <a:p>
          <a:r>
            <a:rPr 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some partial automation available to consumers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384F5-D9D9-4B8C-AB5B-5868C7426594}" type="parTrans" cxnId="{F9038C05-9150-4DB7-AC0A-C6084ABEAEB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EC1FC0-A0C9-474D-8DF1-4E771CB0DD51}" type="sibTrans" cxnId="{F9038C05-9150-4DB7-AC0A-C6084ABEAEB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D6C0CB-86F9-4AFA-A13F-405574696683}">
      <dgm:prSet phldrT="[Text]" custT="1"/>
      <dgm:spPr/>
      <dgm:t>
        <a:bodyPr/>
        <a:lstStyle/>
        <a:p>
          <a:r>
            <a:rPr lang="en-US" sz="1600" b="1" dirty="0" smtClean="0">
              <a:latin typeface="Arial" panose="020B0604020202020204" pitchFamily="34" charset="0"/>
              <a:cs typeface="Arial" panose="020B0604020202020204" pitchFamily="34" charset="0"/>
            </a:rPr>
            <a:t>2030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183F18-8DDE-4DAF-90B6-C8D6EE925AF9}" type="parTrans" cxnId="{711FBD54-ACA8-4C5E-B05F-A7BE060DDC2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B54EF1-DD25-43B8-A808-72E85C89C32A}" type="sibTrans" cxnId="{711FBD54-ACA8-4C5E-B05F-A7BE060DDC2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66DC01-0B72-4E8F-A58E-4D1AD3829B53}">
      <dgm:prSet phldrT="[Text]" custT="1"/>
      <dgm:spPr/>
      <dgm:t>
        <a:bodyPr/>
        <a:lstStyle/>
        <a:p>
          <a:r>
            <a:rPr lang="en-US" sz="1600" b="1" dirty="0" smtClean="0">
              <a:latin typeface="Arial" panose="020B0604020202020204" pitchFamily="34" charset="0"/>
              <a:cs typeface="Arial" panose="020B0604020202020204" pitchFamily="34" charset="0"/>
            </a:rPr>
            <a:t>2035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3A3452-F733-4D69-8ACC-BC60D31FF955}" type="parTrans" cxnId="{32B45AEB-C727-4D8F-870E-CEF23479D27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34F4FA-23F5-4C01-8D43-266D60A5C415}" type="sibTrans" cxnId="{32B45AEB-C727-4D8F-870E-CEF23479D27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D51DD5-E8C9-425D-9B38-AC9E7BDF7267}">
      <dgm:prSet phldrT="[Text]" custT="1"/>
      <dgm:spPr/>
      <dgm:t>
        <a:bodyPr/>
        <a:lstStyle/>
        <a:p>
          <a:r>
            <a:rPr lang="en-US" sz="1600" b="1" dirty="0" smtClean="0">
              <a:latin typeface="Arial" panose="020B0604020202020204" pitchFamily="34" charset="0"/>
              <a:cs typeface="Arial" panose="020B0604020202020204" pitchFamily="34" charset="0"/>
            </a:rPr>
            <a:t>2040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B84D8B-0DC2-41BC-A12D-26FD42466747}" type="parTrans" cxnId="{5750F0F9-F1E8-4B71-BFAB-DE89C54E116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377A01-4ECA-4C88-BA8F-CABD5DA3B1DA}" type="sibTrans" cxnId="{5750F0F9-F1E8-4B71-BFAB-DE89C54E116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9CAAC5-5D54-42F8-B2FC-23F61AF2C776}">
      <dgm:prSet phldrT="[Text]" custT="1"/>
      <dgm:spPr/>
      <dgm:t>
        <a:bodyPr/>
        <a:lstStyle/>
        <a:p>
          <a:r>
            <a:rPr lang="en-US" sz="1600" smtClean="0">
              <a:latin typeface="Arial" panose="020B0604020202020204" pitchFamily="34" charset="0"/>
              <a:cs typeface="Arial" panose="020B0604020202020204" pitchFamily="34" charset="0"/>
            </a:rPr>
            <a:t>high automation required in all new vehicles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7BE8D7-464A-4701-AA79-498E7217B9A4}" type="parTrans" cxnId="{E14B1583-A87E-48BB-A41E-A9BD060CE5A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B7DF65-99FC-429F-9B4A-4DCC66E9CAF0}" type="sibTrans" cxnId="{E14B1583-A87E-48BB-A41E-A9BD060CE5A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A944F5-72E0-4B4A-A671-D96E800D0188}">
      <dgm:prSet phldrT="[Text]" custT="1"/>
      <dgm:spPr/>
      <dgm:t>
        <a:bodyPr/>
        <a:lstStyle/>
        <a:p>
          <a:r>
            <a:rPr 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human operation is the exception in many places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C287BF-7EAA-4336-8F9E-80DCEE1B2126}" type="parTrans" cxnId="{CEC585B1-B4E9-4DAB-8FB0-2AAC825F1F5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F5B3AE-2B84-4061-9EC2-4423FDA80128}" type="sibTrans" cxnId="{CEC585B1-B4E9-4DAB-8FB0-2AAC825F1F5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F237D4-3924-474A-8811-58C979DCA262}">
      <dgm:prSet phldrT="[Text]" custT="1"/>
      <dgm:spPr/>
      <dgm:t>
        <a:bodyPr/>
        <a:lstStyle/>
        <a:p>
          <a:r>
            <a:rPr 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transition to driverless largely complete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04BFF4-FEFD-4E2D-BCB7-CFD7AAF2A212}" type="parTrans" cxnId="{B4E27EB2-7CA5-452E-AB8E-D8C0DBA20CB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77A0DF-10DF-4D63-85B8-D5C06FA9B66E}" type="sibTrans" cxnId="{B4E27EB2-7CA5-452E-AB8E-D8C0DBA20CB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71AD03-75FC-4CAD-9788-D889E270A4D5}">
      <dgm:prSet phldrT="[Text]" custT="1"/>
      <dgm:spPr/>
      <dgm:t>
        <a:bodyPr/>
        <a:lstStyle/>
        <a:p>
          <a:r>
            <a:rPr 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fleet turnover continues…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FD9AE1-A7E4-40FE-BFC2-B3C3DD76EF05}" type="parTrans" cxnId="{95428F6D-C7AA-4817-8333-52A4F2D3DF7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26E203-71F2-4586-8D0F-3E5C9FE1F3A3}" type="sibTrans" cxnId="{95428F6D-C7AA-4817-8333-52A4F2D3DF7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847A86-5603-4445-9A60-BD2529516E86}" type="pres">
      <dgm:prSet presAssocID="{043B17FC-5D07-4B15-90DF-2395824467F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C71F69-4A92-4591-80D9-00BA87727BFA}" type="pres">
      <dgm:prSet presAssocID="{209F5AB9-30F4-4191-A7E2-4D42C638F936}" presName="composite" presStyleCnt="0"/>
      <dgm:spPr/>
    </dgm:pt>
    <dgm:pt modelId="{54D47A77-9CC1-4E6D-B03F-502497EAAC64}" type="pres">
      <dgm:prSet presAssocID="{209F5AB9-30F4-4191-A7E2-4D42C638F936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0EB8C7-0D42-4FC9-92FB-6274D16591F9}" type="pres">
      <dgm:prSet presAssocID="{209F5AB9-30F4-4191-A7E2-4D42C638F936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ECA883-C12D-4345-997A-536650178A16}" type="pres">
      <dgm:prSet presAssocID="{0692DB28-BFD1-42A4-8DA9-9202128ECE63}" presName="sp" presStyleCnt="0"/>
      <dgm:spPr/>
    </dgm:pt>
    <dgm:pt modelId="{63FD0732-F2ED-4526-A032-8E2385966A0B}" type="pres">
      <dgm:prSet presAssocID="{49475147-1590-4387-9EDF-F0F93DFD8891}" presName="composite" presStyleCnt="0"/>
      <dgm:spPr/>
    </dgm:pt>
    <dgm:pt modelId="{665EE4EF-DD14-42B6-BC23-0FEA0155F9CE}" type="pres">
      <dgm:prSet presAssocID="{49475147-1590-4387-9EDF-F0F93DFD8891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A5CAB4-03C1-4D89-83B6-6DCE2AD7A4C2}" type="pres">
      <dgm:prSet presAssocID="{49475147-1590-4387-9EDF-F0F93DFD8891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7E7FCF-CC43-4FD8-B0CE-D0E4F5F5E46B}" type="pres">
      <dgm:prSet presAssocID="{FA85CEB2-4055-48A1-8502-6F97B8342D3C}" presName="sp" presStyleCnt="0"/>
      <dgm:spPr/>
    </dgm:pt>
    <dgm:pt modelId="{97AD5834-4D3A-41B4-B4DA-278AD95082A9}" type="pres">
      <dgm:prSet presAssocID="{54FC7BAF-93A1-47E5-AD70-E1CD4F000228}" presName="composite" presStyleCnt="0"/>
      <dgm:spPr/>
    </dgm:pt>
    <dgm:pt modelId="{9409C9B8-427E-4539-943C-CCD8FD550EB1}" type="pres">
      <dgm:prSet presAssocID="{54FC7BAF-93A1-47E5-AD70-E1CD4F000228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4CDF72-B16C-499E-8F9D-725D0F4A68DE}" type="pres">
      <dgm:prSet presAssocID="{54FC7BAF-93A1-47E5-AD70-E1CD4F000228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6DE26D-DDE9-4401-A55D-8235781D32CE}" type="pres">
      <dgm:prSet presAssocID="{A67C40B4-8E9A-4745-8752-A8F40061294B}" presName="sp" presStyleCnt="0"/>
      <dgm:spPr/>
    </dgm:pt>
    <dgm:pt modelId="{7BB4DD85-9BD9-410E-A3BD-73CC950568FA}" type="pres">
      <dgm:prSet presAssocID="{C1D6C0CB-86F9-4AFA-A13F-405574696683}" presName="composite" presStyleCnt="0"/>
      <dgm:spPr/>
    </dgm:pt>
    <dgm:pt modelId="{75C7F360-B139-442E-A2D8-C1D5272AD089}" type="pres">
      <dgm:prSet presAssocID="{C1D6C0CB-86F9-4AFA-A13F-405574696683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F3707B-4F8D-428C-B452-0043F84509C4}" type="pres">
      <dgm:prSet presAssocID="{C1D6C0CB-86F9-4AFA-A13F-405574696683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F7212-4B38-4A05-9CA2-D43C90DCE176}" type="pres">
      <dgm:prSet presAssocID="{52B54EF1-DD25-43B8-A808-72E85C89C32A}" presName="sp" presStyleCnt="0"/>
      <dgm:spPr/>
    </dgm:pt>
    <dgm:pt modelId="{86576E27-3F86-423B-B603-3A30FB745AD3}" type="pres">
      <dgm:prSet presAssocID="{1466DC01-0B72-4E8F-A58E-4D1AD3829B53}" presName="composite" presStyleCnt="0"/>
      <dgm:spPr/>
    </dgm:pt>
    <dgm:pt modelId="{A91D900C-70A5-4789-8088-5A0BE4FEEA23}" type="pres">
      <dgm:prSet presAssocID="{1466DC01-0B72-4E8F-A58E-4D1AD3829B53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8644AB-8E75-48E8-8B7C-5C0B407459A4}" type="pres">
      <dgm:prSet presAssocID="{1466DC01-0B72-4E8F-A58E-4D1AD3829B53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3A29FC-3BA2-4C6B-BEC9-23F9B8A33559}" type="pres">
      <dgm:prSet presAssocID="{6634F4FA-23F5-4C01-8D43-266D60A5C415}" presName="sp" presStyleCnt="0"/>
      <dgm:spPr/>
    </dgm:pt>
    <dgm:pt modelId="{B140FB59-693D-4BEE-A5DC-E70F60AC9E5D}" type="pres">
      <dgm:prSet presAssocID="{89D51DD5-E8C9-425D-9B38-AC9E7BDF7267}" presName="composite" presStyleCnt="0"/>
      <dgm:spPr/>
    </dgm:pt>
    <dgm:pt modelId="{06B99AB6-6598-464A-B538-F8188580EA43}" type="pres">
      <dgm:prSet presAssocID="{89D51DD5-E8C9-425D-9B38-AC9E7BDF7267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042BE-A38C-4438-8CC0-05F9DB3D4B95}" type="pres">
      <dgm:prSet presAssocID="{89D51DD5-E8C9-425D-9B38-AC9E7BDF7267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E6C522-86F1-4E70-B356-02AC94D13DC4}" type="presOf" srcId="{54FC7BAF-93A1-47E5-AD70-E1CD4F000228}" destId="{9409C9B8-427E-4539-943C-CCD8FD550EB1}" srcOrd="0" destOrd="0" presId="urn:microsoft.com/office/officeart/2005/8/layout/chevron2"/>
    <dgm:cxn modelId="{B53AA1E6-004E-4B8C-B444-2EDEC0C0E700}" srcId="{043B17FC-5D07-4B15-90DF-2395824467FE}" destId="{209F5AB9-30F4-4191-A7E2-4D42C638F936}" srcOrd="0" destOrd="0" parTransId="{5D3B8DE3-918A-4380-A67B-5470D036B869}" sibTransId="{0692DB28-BFD1-42A4-8DA9-9202128ECE63}"/>
    <dgm:cxn modelId="{2A623956-9B5B-4D07-8E99-F4DBD2CE65AE}" srcId="{209F5AB9-30F4-4191-A7E2-4D42C638F936}" destId="{3D261D14-4834-4CAF-A956-A75120B0CD3A}" srcOrd="0" destOrd="0" parTransId="{1C6AD7C6-BA69-4CAF-951A-612A70266BBF}" sibTransId="{CF634735-D328-46F4-953B-3D465B289A00}"/>
    <dgm:cxn modelId="{55D0174B-6335-4ED6-8F58-BAB72A199E59}" type="presOf" srcId="{28F237D4-3924-474A-8811-58C979DCA262}" destId="{F4F042BE-A38C-4438-8CC0-05F9DB3D4B95}" srcOrd="0" destOrd="0" presId="urn:microsoft.com/office/officeart/2005/8/layout/chevron2"/>
    <dgm:cxn modelId="{8B1767A5-6B89-46A8-95E0-1D92A586CD85}" srcId="{043B17FC-5D07-4B15-90DF-2395824467FE}" destId="{54FC7BAF-93A1-47E5-AD70-E1CD4F000228}" srcOrd="2" destOrd="0" parTransId="{D9E1EC1D-3722-4E3B-A5A3-4CB8B270BA89}" sibTransId="{A67C40B4-8E9A-4745-8752-A8F40061294B}"/>
    <dgm:cxn modelId="{711FBD54-ACA8-4C5E-B05F-A7BE060DDC2F}" srcId="{043B17FC-5D07-4B15-90DF-2395824467FE}" destId="{C1D6C0CB-86F9-4AFA-A13F-405574696683}" srcOrd="3" destOrd="0" parTransId="{D4183F18-8DDE-4DAF-90B6-C8D6EE925AF9}" sibTransId="{52B54EF1-DD25-43B8-A808-72E85C89C32A}"/>
    <dgm:cxn modelId="{32B45AEB-C727-4D8F-870E-CEF23479D271}" srcId="{043B17FC-5D07-4B15-90DF-2395824467FE}" destId="{1466DC01-0B72-4E8F-A58E-4D1AD3829B53}" srcOrd="4" destOrd="0" parTransId="{4A3A3452-F733-4D69-8ACC-BC60D31FF955}" sibTransId="{6634F4FA-23F5-4C01-8D43-266D60A5C415}"/>
    <dgm:cxn modelId="{0A2863AE-E7EF-43E4-AB72-4D091138643D}" type="presOf" srcId="{2B71AD03-75FC-4CAD-9788-D889E270A4D5}" destId="{F4F042BE-A38C-4438-8CC0-05F9DB3D4B95}" srcOrd="0" destOrd="1" presId="urn:microsoft.com/office/officeart/2005/8/layout/chevron2"/>
    <dgm:cxn modelId="{B4D1DC99-4B05-446B-A56E-5D06C257BF8D}" type="presOf" srcId="{0CC6185C-CA97-4AFE-94EF-911F50244062}" destId="{67A5CAB4-03C1-4D89-83B6-6DCE2AD7A4C2}" srcOrd="0" destOrd="0" presId="urn:microsoft.com/office/officeart/2005/8/layout/chevron2"/>
    <dgm:cxn modelId="{4046A624-923C-48B2-B287-D62C7D5BDDA5}" type="presOf" srcId="{3D261D14-4834-4CAF-A956-A75120B0CD3A}" destId="{7A0EB8C7-0D42-4FC9-92FB-6274D16591F9}" srcOrd="0" destOrd="0" presId="urn:microsoft.com/office/officeart/2005/8/layout/chevron2"/>
    <dgm:cxn modelId="{5750F0F9-F1E8-4B71-BFAB-DE89C54E1164}" srcId="{043B17FC-5D07-4B15-90DF-2395824467FE}" destId="{89D51DD5-E8C9-425D-9B38-AC9E7BDF7267}" srcOrd="5" destOrd="0" parTransId="{75B84D8B-0DC2-41BC-A12D-26FD42466747}" sibTransId="{B0377A01-4ECA-4C88-BA8F-CABD5DA3B1DA}"/>
    <dgm:cxn modelId="{8874ED80-7638-4295-8C54-9B9E92C80625}" srcId="{49475147-1590-4387-9EDF-F0F93DFD8891}" destId="{0CC6185C-CA97-4AFE-94EF-911F50244062}" srcOrd="0" destOrd="0" parTransId="{D968BD5F-4DA1-4106-98F0-BC9C501E1498}" sibTransId="{2B8BF847-6B80-4636-9938-8388D1B89A8D}"/>
    <dgm:cxn modelId="{2016E7F0-9529-409E-A656-3B70B55E8C2F}" type="presOf" srcId="{209F5AB9-30F4-4191-A7E2-4D42C638F936}" destId="{54D47A77-9CC1-4E6D-B03F-502497EAAC64}" srcOrd="0" destOrd="0" presId="urn:microsoft.com/office/officeart/2005/8/layout/chevron2"/>
    <dgm:cxn modelId="{DF208209-4A4E-4BDA-B6C3-BAE366692ED8}" type="presOf" srcId="{89D51DD5-E8C9-425D-9B38-AC9E7BDF7267}" destId="{06B99AB6-6598-464A-B538-F8188580EA43}" srcOrd="0" destOrd="0" presId="urn:microsoft.com/office/officeart/2005/8/layout/chevron2"/>
    <dgm:cxn modelId="{F9038C05-9150-4DB7-AC0A-C6084ABEAEBD}" srcId="{209F5AB9-30F4-4191-A7E2-4D42C638F936}" destId="{F80DFFEC-383D-424E-93FC-25ECA266281F}" srcOrd="1" destOrd="0" parTransId="{8F3384F5-D9D9-4B8C-AB5B-5868C7426594}" sibTransId="{27EC1FC0-A0C9-474D-8DF1-4E771CB0DD51}"/>
    <dgm:cxn modelId="{B0E86106-5AF1-4433-8E04-F624804156AB}" srcId="{54FC7BAF-93A1-47E5-AD70-E1CD4F000228}" destId="{5CE0090C-A145-460A-B5C9-12E1E904F456}" srcOrd="0" destOrd="0" parTransId="{3D178243-B650-4668-BBD7-22733D8E370E}" sibTransId="{4FCBF815-AF0C-4BB7-9A79-2703214638E1}"/>
    <dgm:cxn modelId="{B4E27EB2-7CA5-452E-AB8E-D8C0DBA20CBF}" srcId="{89D51DD5-E8C9-425D-9B38-AC9E7BDF7267}" destId="{28F237D4-3924-474A-8811-58C979DCA262}" srcOrd="0" destOrd="0" parTransId="{9C04BFF4-FEFD-4E2D-BCB7-CFD7AAF2A212}" sibTransId="{0077A0DF-10DF-4D63-85B8-D5C06FA9B66E}"/>
    <dgm:cxn modelId="{E14B1583-A87E-48BB-A41E-A9BD060CE5AF}" srcId="{C1D6C0CB-86F9-4AFA-A13F-405574696683}" destId="{BA9CAAC5-5D54-42F8-B2FC-23F61AF2C776}" srcOrd="0" destOrd="0" parTransId="{3F7BE8D7-464A-4701-AA79-498E7217B9A4}" sibTransId="{E3B7DF65-99FC-429F-9B4A-4DCC66E9CAF0}"/>
    <dgm:cxn modelId="{3DBB00CD-1010-4DD1-9C6B-865672D8F80E}" type="presOf" srcId="{043B17FC-5D07-4B15-90DF-2395824467FE}" destId="{06847A86-5603-4445-9A60-BD2529516E86}" srcOrd="0" destOrd="0" presId="urn:microsoft.com/office/officeart/2005/8/layout/chevron2"/>
    <dgm:cxn modelId="{CEC585B1-B4E9-4DAB-8FB0-2AAC825F1F55}" srcId="{1466DC01-0B72-4E8F-A58E-4D1AD3829B53}" destId="{29A944F5-72E0-4B4A-A671-D96E800D0188}" srcOrd="0" destOrd="0" parTransId="{32C287BF-7EAA-4336-8F9E-80DCEE1B2126}" sibTransId="{93F5B3AE-2B84-4061-9EC2-4423FDA80128}"/>
    <dgm:cxn modelId="{95428F6D-C7AA-4817-8333-52A4F2D3DF75}" srcId="{89D51DD5-E8C9-425D-9B38-AC9E7BDF7267}" destId="{2B71AD03-75FC-4CAD-9788-D889E270A4D5}" srcOrd="1" destOrd="0" parTransId="{8DFD9AE1-A7E4-40FE-BFC2-B3C3DD76EF05}" sibTransId="{D626E203-71F2-4586-8D0F-3E5C9FE1F3A3}"/>
    <dgm:cxn modelId="{D40C9B50-B8C8-484D-939A-366934774A5B}" type="presOf" srcId="{5CE0090C-A145-460A-B5C9-12E1E904F456}" destId="{B04CDF72-B16C-499E-8F9D-725D0F4A68DE}" srcOrd="0" destOrd="0" presId="urn:microsoft.com/office/officeart/2005/8/layout/chevron2"/>
    <dgm:cxn modelId="{B5AF40BF-0DA9-4B2F-A6CE-FAAFA5980A3D}" srcId="{043B17FC-5D07-4B15-90DF-2395824467FE}" destId="{49475147-1590-4387-9EDF-F0F93DFD8891}" srcOrd="1" destOrd="0" parTransId="{A4CF97EE-8901-46AB-B7AA-FCB8CAC479AA}" sibTransId="{FA85CEB2-4055-48A1-8502-6F97B8342D3C}"/>
    <dgm:cxn modelId="{6384AA17-EA88-4231-AABD-F64B8A212F6E}" type="presOf" srcId="{F80DFFEC-383D-424E-93FC-25ECA266281F}" destId="{7A0EB8C7-0D42-4FC9-92FB-6274D16591F9}" srcOrd="0" destOrd="1" presId="urn:microsoft.com/office/officeart/2005/8/layout/chevron2"/>
    <dgm:cxn modelId="{75336CBA-BEC3-4576-92CB-D9747F0F65FD}" type="presOf" srcId="{C1D6C0CB-86F9-4AFA-A13F-405574696683}" destId="{75C7F360-B139-442E-A2D8-C1D5272AD089}" srcOrd="0" destOrd="0" presId="urn:microsoft.com/office/officeart/2005/8/layout/chevron2"/>
    <dgm:cxn modelId="{28F14E30-F4DA-4BF7-B418-1AA4D52E76E2}" type="presOf" srcId="{29A944F5-72E0-4B4A-A671-D96E800D0188}" destId="{348644AB-8E75-48E8-8B7C-5C0B407459A4}" srcOrd="0" destOrd="0" presId="urn:microsoft.com/office/officeart/2005/8/layout/chevron2"/>
    <dgm:cxn modelId="{DBD720B1-594B-4F69-88D8-8C4903D0F348}" type="presOf" srcId="{BA9CAAC5-5D54-42F8-B2FC-23F61AF2C776}" destId="{8CF3707B-4F8D-428C-B452-0043F84509C4}" srcOrd="0" destOrd="0" presId="urn:microsoft.com/office/officeart/2005/8/layout/chevron2"/>
    <dgm:cxn modelId="{84F8BB63-B585-4B76-BCBA-9D4B5AEB7590}" type="presOf" srcId="{1466DC01-0B72-4E8F-A58E-4D1AD3829B53}" destId="{A91D900C-70A5-4789-8088-5A0BE4FEEA23}" srcOrd="0" destOrd="0" presId="urn:microsoft.com/office/officeart/2005/8/layout/chevron2"/>
    <dgm:cxn modelId="{7AF24A59-F102-432E-8E8C-A44799FAE7C7}" type="presOf" srcId="{49475147-1590-4387-9EDF-F0F93DFD8891}" destId="{665EE4EF-DD14-42B6-BC23-0FEA0155F9CE}" srcOrd="0" destOrd="0" presId="urn:microsoft.com/office/officeart/2005/8/layout/chevron2"/>
    <dgm:cxn modelId="{B695FC3E-FB5A-4869-935C-48397D6FB366}" type="presParOf" srcId="{06847A86-5603-4445-9A60-BD2529516E86}" destId="{CFC71F69-4A92-4591-80D9-00BA87727BFA}" srcOrd="0" destOrd="0" presId="urn:microsoft.com/office/officeart/2005/8/layout/chevron2"/>
    <dgm:cxn modelId="{59ADC77A-90DD-48C5-851F-7E9EE7EECBDB}" type="presParOf" srcId="{CFC71F69-4A92-4591-80D9-00BA87727BFA}" destId="{54D47A77-9CC1-4E6D-B03F-502497EAAC64}" srcOrd="0" destOrd="0" presId="urn:microsoft.com/office/officeart/2005/8/layout/chevron2"/>
    <dgm:cxn modelId="{0F26231C-CB3F-4F39-AF39-518972E6D97F}" type="presParOf" srcId="{CFC71F69-4A92-4591-80D9-00BA87727BFA}" destId="{7A0EB8C7-0D42-4FC9-92FB-6274D16591F9}" srcOrd="1" destOrd="0" presId="urn:microsoft.com/office/officeart/2005/8/layout/chevron2"/>
    <dgm:cxn modelId="{0962040C-2A49-4847-8BEA-76C9149E3A17}" type="presParOf" srcId="{06847A86-5603-4445-9A60-BD2529516E86}" destId="{C9ECA883-C12D-4345-997A-536650178A16}" srcOrd="1" destOrd="0" presId="urn:microsoft.com/office/officeart/2005/8/layout/chevron2"/>
    <dgm:cxn modelId="{E0434C43-E46F-4624-BA70-3A0AFC3D8E23}" type="presParOf" srcId="{06847A86-5603-4445-9A60-BD2529516E86}" destId="{63FD0732-F2ED-4526-A032-8E2385966A0B}" srcOrd="2" destOrd="0" presId="urn:microsoft.com/office/officeart/2005/8/layout/chevron2"/>
    <dgm:cxn modelId="{32334B92-5B33-4239-A977-6AD9E4E8896E}" type="presParOf" srcId="{63FD0732-F2ED-4526-A032-8E2385966A0B}" destId="{665EE4EF-DD14-42B6-BC23-0FEA0155F9CE}" srcOrd="0" destOrd="0" presId="urn:microsoft.com/office/officeart/2005/8/layout/chevron2"/>
    <dgm:cxn modelId="{8ED0A808-CAFD-4827-BEE8-D25674539749}" type="presParOf" srcId="{63FD0732-F2ED-4526-A032-8E2385966A0B}" destId="{67A5CAB4-03C1-4D89-83B6-6DCE2AD7A4C2}" srcOrd="1" destOrd="0" presId="urn:microsoft.com/office/officeart/2005/8/layout/chevron2"/>
    <dgm:cxn modelId="{6F097B90-4056-4F51-A560-E98B1775E939}" type="presParOf" srcId="{06847A86-5603-4445-9A60-BD2529516E86}" destId="{C57E7FCF-CC43-4FD8-B0CE-D0E4F5F5E46B}" srcOrd="3" destOrd="0" presId="urn:microsoft.com/office/officeart/2005/8/layout/chevron2"/>
    <dgm:cxn modelId="{59E45A4C-53C9-4EFD-B069-1224BD5D7565}" type="presParOf" srcId="{06847A86-5603-4445-9A60-BD2529516E86}" destId="{97AD5834-4D3A-41B4-B4DA-278AD95082A9}" srcOrd="4" destOrd="0" presId="urn:microsoft.com/office/officeart/2005/8/layout/chevron2"/>
    <dgm:cxn modelId="{F5A5BA3E-68CA-4C31-B975-C1B7032CE2F0}" type="presParOf" srcId="{97AD5834-4D3A-41B4-B4DA-278AD95082A9}" destId="{9409C9B8-427E-4539-943C-CCD8FD550EB1}" srcOrd="0" destOrd="0" presId="urn:microsoft.com/office/officeart/2005/8/layout/chevron2"/>
    <dgm:cxn modelId="{5C1E5B96-62BA-45B6-A4B2-5F736DD574C3}" type="presParOf" srcId="{97AD5834-4D3A-41B4-B4DA-278AD95082A9}" destId="{B04CDF72-B16C-499E-8F9D-725D0F4A68DE}" srcOrd="1" destOrd="0" presId="urn:microsoft.com/office/officeart/2005/8/layout/chevron2"/>
    <dgm:cxn modelId="{1BBCAE1E-A289-4F00-AFBC-B1A69DE5297A}" type="presParOf" srcId="{06847A86-5603-4445-9A60-BD2529516E86}" destId="{AE6DE26D-DDE9-4401-A55D-8235781D32CE}" srcOrd="5" destOrd="0" presId="urn:microsoft.com/office/officeart/2005/8/layout/chevron2"/>
    <dgm:cxn modelId="{959AD44B-C130-49FD-86C0-1A3BE822B48A}" type="presParOf" srcId="{06847A86-5603-4445-9A60-BD2529516E86}" destId="{7BB4DD85-9BD9-410E-A3BD-73CC950568FA}" srcOrd="6" destOrd="0" presId="urn:microsoft.com/office/officeart/2005/8/layout/chevron2"/>
    <dgm:cxn modelId="{CE8F45ED-5E00-4DDC-93F1-64FA25126632}" type="presParOf" srcId="{7BB4DD85-9BD9-410E-A3BD-73CC950568FA}" destId="{75C7F360-B139-442E-A2D8-C1D5272AD089}" srcOrd="0" destOrd="0" presId="urn:microsoft.com/office/officeart/2005/8/layout/chevron2"/>
    <dgm:cxn modelId="{0707DFA2-84C1-45C9-9556-6767BB157716}" type="presParOf" srcId="{7BB4DD85-9BD9-410E-A3BD-73CC950568FA}" destId="{8CF3707B-4F8D-428C-B452-0043F84509C4}" srcOrd="1" destOrd="0" presId="urn:microsoft.com/office/officeart/2005/8/layout/chevron2"/>
    <dgm:cxn modelId="{04FC9304-9A02-4D79-B26E-8779CF358D9C}" type="presParOf" srcId="{06847A86-5603-4445-9A60-BD2529516E86}" destId="{BF5F7212-4B38-4A05-9CA2-D43C90DCE176}" srcOrd="7" destOrd="0" presId="urn:microsoft.com/office/officeart/2005/8/layout/chevron2"/>
    <dgm:cxn modelId="{92144E44-BE2F-4666-85B5-B9E3EC013F2F}" type="presParOf" srcId="{06847A86-5603-4445-9A60-BD2529516E86}" destId="{86576E27-3F86-423B-B603-3A30FB745AD3}" srcOrd="8" destOrd="0" presId="urn:microsoft.com/office/officeart/2005/8/layout/chevron2"/>
    <dgm:cxn modelId="{6B99B7FA-62FE-4B9C-A67F-83EEC5E7535B}" type="presParOf" srcId="{86576E27-3F86-423B-B603-3A30FB745AD3}" destId="{A91D900C-70A5-4789-8088-5A0BE4FEEA23}" srcOrd="0" destOrd="0" presId="urn:microsoft.com/office/officeart/2005/8/layout/chevron2"/>
    <dgm:cxn modelId="{67676468-EF08-4EC6-B5A8-9C01211B7DDB}" type="presParOf" srcId="{86576E27-3F86-423B-B603-3A30FB745AD3}" destId="{348644AB-8E75-48E8-8B7C-5C0B407459A4}" srcOrd="1" destOrd="0" presId="urn:microsoft.com/office/officeart/2005/8/layout/chevron2"/>
    <dgm:cxn modelId="{86F804B1-5211-4711-A666-C845012AC359}" type="presParOf" srcId="{06847A86-5603-4445-9A60-BD2529516E86}" destId="{3F3A29FC-3BA2-4C6B-BEC9-23F9B8A33559}" srcOrd="9" destOrd="0" presId="urn:microsoft.com/office/officeart/2005/8/layout/chevron2"/>
    <dgm:cxn modelId="{9C1740FE-CF34-4162-81F5-40CC291031BB}" type="presParOf" srcId="{06847A86-5603-4445-9A60-BD2529516E86}" destId="{B140FB59-693D-4BEE-A5DC-E70F60AC9E5D}" srcOrd="10" destOrd="0" presId="urn:microsoft.com/office/officeart/2005/8/layout/chevron2"/>
    <dgm:cxn modelId="{F79A8358-DD16-47B9-A955-EACA73A0EE02}" type="presParOf" srcId="{B140FB59-693D-4BEE-A5DC-E70F60AC9E5D}" destId="{06B99AB6-6598-464A-B538-F8188580EA43}" srcOrd="0" destOrd="0" presId="urn:microsoft.com/office/officeart/2005/8/layout/chevron2"/>
    <dgm:cxn modelId="{AF80DA26-AF3D-4533-95AE-BB0F49A9DE60}" type="presParOf" srcId="{B140FB59-693D-4BEE-A5DC-E70F60AC9E5D}" destId="{F4F042BE-A38C-4438-8CC0-05F9DB3D4B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47A77-9CC1-4E6D-B03F-502497EAAC64}">
      <dsp:nvSpPr>
        <dsp:cNvPr id="0" name=""/>
        <dsp:cNvSpPr/>
      </dsp:nvSpPr>
      <dsp:spPr>
        <a:xfrm rot="5400000">
          <a:off x="-121988" y="124776"/>
          <a:ext cx="813256" cy="569279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2015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87428"/>
        <a:ext cx="569279" cy="243977"/>
      </dsp:txXfrm>
    </dsp:sp>
    <dsp:sp modelId="{7A0EB8C7-0D42-4FC9-92FB-6274D16591F9}">
      <dsp:nvSpPr>
        <dsp:cNvPr id="0" name=""/>
        <dsp:cNvSpPr/>
      </dsp:nvSpPr>
      <dsp:spPr>
        <a:xfrm rot="5400000">
          <a:off x="3557450" y="-2985383"/>
          <a:ext cx="528616" cy="65049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driver assistance common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some partial automation available to consumers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69280" y="28592"/>
        <a:ext cx="6479153" cy="477006"/>
      </dsp:txXfrm>
    </dsp:sp>
    <dsp:sp modelId="{665EE4EF-DD14-42B6-BC23-0FEA0155F9CE}">
      <dsp:nvSpPr>
        <dsp:cNvPr id="0" name=""/>
        <dsp:cNvSpPr/>
      </dsp:nvSpPr>
      <dsp:spPr>
        <a:xfrm rot="5400000">
          <a:off x="-121988" y="838769"/>
          <a:ext cx="813256" cy="569279"/>
        </a:xfrm>
        <a:prstGeom prst="chevron">
          <a:avLst/>
        </a:prstGeom>
        <a:solidFill>
          <a:schemeClr val="accent2">
            <a:shade val="80000"/>
            <a:hueOff val="-7174"/>
            <a:satOff val="-805"/>
            <a:lumOff val="5136"/>
            <a:alphaOff val="0"/>
          </a:schemeClr>
        </a:solidFill>
        <a:ln w="25400" cap="flat" cmpd="sng" algn="ctr">
          <a:solidFill>
            <a:schemeClr val="accent2">
              <a:shade val="80000"/>
              <a:hueOff val="-7174"/>
              <a:satOff val="-805"/>
              <a:lumOff val="51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2020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001421"/>
        <a:ext cx="569279" cy="243977"/>
      </dsp:txXfrm>
    </dsp:sp>
    <dsp:sp modelId="{67A5CAB4-03C1-4D89-83B6-6DCE2AD7A4C2}">
      <dsp:nvSpPr>
        <dsp:cNvPr id="0" name=""/>
        <dsp:cNvSpPr/>
      </dsp:nvSpPr>
      <dsp:spPr>
        <a:xfrm rot="5400000">
          <a:off x="3557450" y="-2271389"/>
          <a:ext cx="528616" cy="65049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7174"/>
              <a:satOff val="-805"/>
              <a:lumOff val="51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limited / conditional AVs widely available to consumers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69280" y="742586"/>
        <a:ext cx="6479153" cy="477006"/>
      </dsp:txXfrm>
    </dsp:sp>
    <dsp:sp modelId="{9409C9B8-427E-4539-943C-CCD8FD550EB1}">
      <dsp:nvSpPr>
        <dsp:cNvPr id="0" name=""/>
        <dsp:cNvSpPr/>
      </dsp:nvSpPr>
      <dsp:spPr>
        <a:xfrm rot="5400000">
          <a:off x="-121988" y="1552762"/>
          <a:ext cx="813256" cy="569279"/>
        </a:xfrm>
        <a:prstGeom prst="chevron">
          <a:avLst/>
        </a:prstGeom>
        <a:solidFill>
          <a:schemeClr val="accent2">
            <a:shade val="80000"/>
            <a:hueOff val="-14349"/>
            <a:satOff val="-1610"/>
            <a:lumOff val="10272"/>
            <a:alphaOff val="0"/>
          </a:schemeClr>
        </a:solidFill>
        <a:ln w="25400" cap="flat" cmpd="sng" algn="ctr">
          <a:solidFill>
            <a:schemeClr val="accent2">
              <a:shade val="80000"/>
              <a:hueOff val="-14349"/>
              <a:satOff val="-1610"/>
              <a:lumOff val="102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2025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715414"/>
        <a:ext cx="569279" cy="243977"/>
      </dsp:txXfrm>
    </dsp:sp>
    <dsp:sp modelId="{B04CDF72-B16C-499E-8F9D-725D0F4A68DE}">
      <dsp:nvSpPr>
        <dsp:cNvPr id="0" name=""/>
        <dsp:cNvSpPr/>
      </dsp:nvSpPr>
      <dsp:spPr>
        <a:xfrm rot="5400000">
          <a:off x="3557450" y="-1557396"/>
          <a:ext cx="528616" cy="65049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14349"/>
              <a:satOff val="-1610"/>
              <a:lumOff val="102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autonomous shared mobility fleets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69280" y="1456579"/>
        <a:ext cx="6479153" cy="477006"/>
      </dsp:txXfrm>
    </dsp:sp>
    <dsp:sp modelId="{75C7F360-B139-442E-A2D8-C1D5272AD089}">
      <dsp:nvSpPr>
        <dsp:cNvPr id="0" name=""/>
        <dsp:cNvSpPr/>
      </dsp:nvSpPr>
      <dsp:spPr>
        <a:xfrm rot="5400000">
          <a:off x="-121988" y="2266756"/>
          <a:ext cx="813256" cy="569279"/>
        </a:xfrm>
        <a:prstGeom prst="chevron">
          <a:avLst/>
        </a:prstGeom>
        <a:solidFill>
          <a:schemeClr val="accent2">
            <a:shade val="80000"/>
            <a:hueOff val="-21523"/>
            <a:satOff val="-2414"/>
            <a:lumOff val="15408"/>
            <a:alphaOff val="0"/>
          </a:schemeClr>
        </a:solidFill>
        <a:ln w="25400" cap="flat" cmpd="sng" algn="ctr">
          <a:solidFill>
            <a:schemeClr val="accent2">
              <a:shade val="80000"/>
              <a:hueOff val="-21523"/>
              <a:satOff val="-2414"/>
              <a:lumOff val="15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2030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429408"/>
        <a:ext cx="569279" cy="243977"/>
      </dsp:txXfrm>
    </dsp:sp>
    <dsp:sp modelId="{8CF3707B-4F8D-428C-B452-0043F84509C4}">
      <dsp:nvSpPr>
        <dsp:cNvPr id="0" name=""/>
        <dsp:cNvSpPr/>
      </dsp:nvSpPr>
      <dsp:spPr>
        <a:xfrm rot="5400000">
          <a:off x="3557450" y="-843402"/>
          <a:ext cx="528616" cy="65049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21523"/>
              <a:satOff val="-2414"/>
              <a:lumOff val="15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>
              <a:latin typeface="Arial" panose="020B0604020202020204" pitchFamily="34" charset="0"/>
              <a:cs typeface="Arial" panose="020B0604020202020204" pitchFamily="34" charset="0"/>
            </a:rPr>
            <a:t>high automation required in all new vehicles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69280" y="2170573"/>
        <a:ext cx="6479153" cy="477006"/>
      </dsp:txXfrm>
    </dsp:sp>
    <dsp:sp modelId="{A91D900C-70A5-4789-8088-5A0BE4FEEA23}">
      <dsp:nvSpPr>
        <dsp:cNvPr id="0" name=""/>
        <dsp:cNvSpPr/>
      </dsp:nvSpPr>
      <dsp:spPr>
        <a:xfrm rot="5400000">
          <a:off x="-121988" y="2980749"/>
          <a:ext cx="813256" cy="569279"/>
        </a:xfrm>
        <a:prstGeom prst="chevron">
          <a:avLst/>
        </a:prstGeom>
        <a:solidFill>
          <a:schemeClr val="accent2">
            <a:shade val="80000"/>
            <a:hueOff val="-28698"/>
            <a:satOff val="-3219"/>
            <a:lumOff val="20544"/>
            <a:alphaOff val="0"/>
          </a:schemeClr>
        </a:solidFill>
        <a:ln w="25400" cap="flat" cmpd="sng" algn="ctr">
          <a:solidFill>
            <a:schemeClr val="accent2">
              <a:shade val="80000"/>
              <a:hueOff val="-28698"/>
              <a:satOff val="-3219"/>
              <a:lumOff val="205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2035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143401"/>
        <a:ext cx="569279" cy="243977"/>
      </dsp:txXfrm>
    </dsp:sp>
    <dsp:sp modelId="{348644AB-8E75-48E8-8B7C-5C0B407459A4}">
      <dsp:nvSpPr>
        <dsp:cNvPr id="0" name=""/>
        <dsp:cNvSpPr/>
      </dsp:nvSpPr>
      <dsp:spPr>
        <a:xfrm rot="5400000">
          <a:off x="3557450" y="-129409"/>
          <a:ext cx="528616" cy="65049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28698"/>
              <a:satOff val="-3219"/>
              <a:lumOff val="205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human operation is the exception in many places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69280" y="2884566"/>
        <a:ext cx="6479153" cy="477006"/>
      </dsp:txXfrm>
    </dsp:sp>
    <dsp:sp modelId="{06B99AB6-6598-464A-B538-F8188580EA43}">
      <dsp:nvSpPr>
        <dsp:cNvPr id="0" name=""/>
        <dsp:cNvSpPr/>
      </dsp:nvSpPr>
      <dsp:spPr>
        <a:xfrm rot="5400000">
          <a:off x="-121988" y="3694743"/>
          <a:ext cx="813256" cy="569279"/>
        </a:xfrm>
        <a:prstGeom prst="chevron">
          <a:avLst/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2040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857395"/>
        <a:ext cx="569279" cy="243977"/>
      </dsp:txXfrm>
    </dsp:sp>
    <dsp:sp modelId="{F4F042BE-A38C-4438-8CC0-05F9DB3D4B95}">
      <dsp:nvSpPr>
        <dsp:cNvPr id="0" name=""/>
        <dsp:cNvSpPr/>
      </dsp:nvSpPr>
      <dsp:spPr>
        <a:xfrm rot="5400000">
          <a:off x="3557450" y="584584"/>
          <a:ext cx="528616" cy="65049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transition to driverless largely complete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fleet turnover continues…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69280" y="3598560"/>
        <a:ext cx="6479153" cy="477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4510390-6CED-4707-BF68-8F5EED7A0502}" type="datetimeFigureOut">
              <a:rPr lang="en-US" altLang="en-US"/>
              <a:pPr/>
              <a:t>6/30/2017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8A35B15-5A22-4A57-A360-84BA9A30B7B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https://www.youtube.com/watch?v=OXRQ7SMn0wI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Note that as amazing as this is, this is “old” news already</a:t>
            </a:r>
            <a:r>
              <a:rPr lang="en-US" sz="1200" b="0" baseline="0" dirty="0" smtClean="0"/>
              <a:t> - this video is from Sep ‘14 (almost three years ago)</a:t>
            </a:r>
            <a:endParaRPr lang="en-US" sz="1200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35B15-5A22-4A57-A360-84BA9A30B7B3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28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And…</a:t>
            </a:r>
          </a:p>
          <a:p>
            <a:r>
              <a:rPr lang="en-US" dirty="0" smtClean="0"/>
              <a:t>Gyro sensors, accelerometer, etc.</a:t>
            </a:r>
          </a:p>
          <a:p>
            <a:r>
              <a:rPr lang="en-US" dirty="0" smtClean="0"/>
              <a:t>Hardware and software processing</a:t>
            </a:r>
          </a:p>
          <a:p>
            <a:r>
              <a:rPr lang="en-US" dirty="0" smtClean="0"/>
              <a:t>Connectivity (</a:t>
            </a:r>
            <a:r>
              <a:rPr lang="en-US" dirty="0" err="1" smtClean="0"/>
              <a:t>WiFi</a:t>
            </a:r>
            <a:r>
              <a:rPr lang="en-US" dirty="0" smtClean="0"/>
              <a:t>, </a:t>
            </a:r>
            <a:r>
              <a:rPr lang="en-US" dirty="0" err="1" smtClean="0"/>
              <a:t>BlueTooth</a:t>
            </a:r>
            <a:r>
              <a:rPr lang="en-US" dirty="0" smtClean="0"/>
              <a:t>, 4G/5G, DSRC)</a:t>
            </a:r>
          </a:p>
          <a:p>
            <a:r>
              <a:rPr lang="en-US" dirty="0" smtClean="0"/>
              <a:t>High-resolution </a:t>
            </a:r>
            <a:r>
              <a:rPr lang="en-US" dirty="0" err="1" smtClean="0"/>
              <a:t>basemap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35B15-5A22-4A57-A360-84BA9A30B7B3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405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June 17, 2017.</a:t>
            </a:r>
            <a:r>
              <a:rPr lang="en-US" baseline="0" dirty="0" smtClean="0"/>
              <a:t> Destroyer Fitzgerald and ACX Crystal.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35B15-5A22-4A57-A360-84BA9A30B7B3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82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59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mpl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990600"/>
            <a:ext cx="82296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1449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19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with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990600"/>
            <a:ext cx="82296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646237"/>
            <a:ext cx="4038600" cy="4144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46237"/>
            <a:ext cx="4038600" cy="41449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6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lid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990600"/>
            <a:ext cx="82296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6237"/>
            <a:ext cx="8229600" cy="4144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0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09600"/>
            <a:ext cx="8229600" cy="518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184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91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87" r:id="rId5"/>
    <p:sldLayoutId id="2147483688" r:id="rId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XRQ7SMn0wI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49TMFjGDSM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 txBox="1">
            <a:spLocks/>
          </p:cNvSpPr>
          <p:nvPr/>
        </p:nvSpPr>
        <p:spPr bwMode="auto">
          <a:xfrm>
            <a:off x="457200" y="7620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 smtClean="0"/>
              <a:t>What’s Driving</a:t>
            </a:r>
            <a:br>
              <a:rPr lang="en-US" altLang="en-US" sz="4400" b="1" dirty="0" smtClean="0"/>
            </a:br>
            <a:r>
              <a:rPr lang="en-US" altLang="en-US" sz="4400" b="1" dirty="0" smtClean="0"/>
              <a:t>Autonomous Vehicles?</a:t>
            </a:r>
            <a:endParaRPr lang="en-US" alt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AV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4191000" cy="4144963"/>
          </a:xfrm>
        </p:spPr>
        <p:txBody>
          <a:bodyPr/>
          <a:lstStyle/>
          <a:p>
            <a:r>
              <a:rPr lang="en-US" sz="3200" dirty="0"/>
              <a:t>Released September 20, 2016</a:t>
            </a:r>
          </a:p>
          <a:p>
            <a:r>
              <a:rPr lang="en-US" sz="3200" dirty="0"/>
              <a:t>Guidelines, not regulations</a:t>
            </a:r>
          </a:p>
          <a:p>
            <a:r>
              <a:rPr lang="en-US" sz="3200" dirty="0"/>
              <a:t>Proposes a 15-point safety assessment</a:t>
            </a:r>
          </a:p>
          <a:p>
            <a:r>
              <a:rPr lang="en-US" sz="3200" dirty="0"/>
              <a:t>Model State Policy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27153"/>
            <a:ext cx="3810000" cy="4992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353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(An) AV Timeline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82342878"/>
              </p:ext>
            </p:extLst>
          </p:nvPr>
        </p:nvGraphicFramePr>
        <p:xfrm>
          <a:off x="762000" y="1107544"/>
          <a:ext cx="7074238" cy="4388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62000" y="5572544"/>
            <a:ext cx="546389" cy="828256"/>
            <a:chOff x="1" y="3074071"/>
            <a:chExt cx="500872" cy="715531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6" name="Chevron 5"/>
            <p:cNvSpPr/>
            <p:nvPr/>
          </p:nvSpPr>
          <p:spPr>
            <a:xfrm rot="5400000">
              <a:off x="-107329" y="3181401"/>
              <a:ext cx="715531" cy="500872"/>
            </a:xfrm>
            <a:prstGeom prst="chevron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2">
                <a:shade val="80000"/>
                <a:hueOff val="-35872"/>
                <a:satOff val="-4024"/>
                <a:lumOff val="25680"/>
                <a:alphaOff val="0"/>
              </a:schemeClr>
            </a:lnRef>
            <a:fillRef idx="1">
              <a:schemeClr val="accent2">
                <a:shade val="80000"/>
                <a:hueOff val="-35872"/>
                <a:satOff val="-4024"/>
                <a:lumOff val="25680"/>
                <a:alphaOff val="0"/>
              </a:schemeClr>
            </a:fillRef>
            <a:effectRef idx="0">
              <a:schemeClr val="accent2">
                <a:shade val="80000"/>
                <a:hueOff val="-35872"/>
                <a:satOff val="-4024"/>
                <a:lumOff val="2568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hevron 4"/>
            <p:cNvSpPr txBox="1"/>
            <p:nvPr/>
          </p:nvSpPr>
          <p:spPr>
            <a:xfrm>
              <a:off x="1" y="3324507"/>
              <a:ext cx="500872" cy="21465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2100</a:t>
              </a:r>
              <a:endParaRPr lang="en-US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30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 txBox="1">
            <a:spLocks/>
          </p:cNvSpPr>
          <p:nvPr/>
        </p:nvSpPr>
        <p:spPr bwMode="auto">
          <a:xfrm>
            <a:off x="457200" y="7620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/>
              <a:t>R&amp;D and the </a:t>
            </a:r>
            <a:r>
              <a:rPr lang="en-US" altLang="en-US" sz="4400" b="1" dirty="0" smtClean="0"/>
              <a:t>Wisconsin</a:t>
            </a:r>
            <a:br>
              <a:rPr lang="en-US" altLang="en-US" sz="4400" b="1" dirty="0" smtClean="0"/>
            </a:br>
            <a:r>
              <a:rPr lang="en-US" altLang="en-US" sz="4400" b="1" dirty="0" smtClean="0"/>
              <a:t>AV </a:t>
            </a:r>
            <a:r>
              <a:rPr lang="en-US" altLang="en-US" sz="4400" b="1" dirty="0"/>
              <a:t>Proving Grounds</a:t>
            </a:r>
          </a:p>
        </p:txBody>
      </p:sp>
    </p:spTree>
    <p:extLst>
      <p:ext uri="{BB962C8B-B14F-4D97-AF65-F5344CB8AC3E}">
        <p14:creationId xmlns:p14="http://schemas.microsoft.com/office/powerpoint/2010/main" val="37989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 Issues are Complex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" y="990600"/>
            <a:ext cx="8928354" cy="520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2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59397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7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Our Regional Position 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46238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Great Lakes</a:t>
            </a:r>
            <a:br>
              <a:rPr lang="en-US" altLang="en-US" dirty="0" smtClean="0"/>
            </a:br>
            <a:r>
              <a:rPr lang="en-US" altLang="en-US" dirty="0" smtClean="0"/>
              <a:t>60M pop.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9" t="16633" r="10666" b="27494"/>
          <a:stretch/>
        </p:blipFill>
        <p:spPr>
          <a:xfrm>
            <a:off x="3352800" y="1530433"/>
            <a:ext cx="5534526" cy="3662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49253" y="1512765"/>
            <a:ext cx="377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Great Lakes Megaregion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91889" y="3296668"/>
            <a:ext cx="4728762" cy="2904840"/>
          </a:xfrm>
          <a:prstGeom prst="wedgeRectCallout">
            <a:avLst>
              <a:gd name="adj1" fmla="val 63281"/>
              <a:gd name="adj2" fmla="val -54841"/>
            </a:avLst>
          </a:prstGeom>
          <a:solidFill>
            <a:srgbClr val="F2F2F2">
              <a:alpha val="34118"/>
            </a:srgb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" b="17774"/>
          <a:stretch/>
        </p:blipFill>
        <p:spPr>
          <a:xfrm>
            <a:off x="91888" y="3296668"/>
            <a:ext cx="4728762" cy="2904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05250" y="3307057"/>
            <a:ext cx="377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City of Madison</a:t>
            </a:r>
            <a:endParaRPr lang="en-US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73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Smart Cities Context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55" y="1295400"/>
            <a:ext cx="6467890" cy="4730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100000">
              <a:rot lat="20554657" lon="21114746" rev="415894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2971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USDOT Solicitation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December 2016</a:t>
            </a:r>
          </a:p>
          <a:p>
            <a:r>
              <a:rPr lang="en-US" dirty="0"/>
              <a:t>Peer network</a:t>
            </a:r>
          </a:p>
          <a:p>
            <a:r>
              <a:rPr lang="en-US" dirty="0"/>
              <a:t>No funding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532">
            <a:off x="4487907" y="1109105"/>
            <a:ext cx="3840671" cy="49702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887647" lon="202116" rev="117811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118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685800"/>
          </a:xfrm>
        </p:spPr>
        <p:txBody>
          <a:bodyPr/>
          <a:lstStyle/>
          <a:p>
            <a:pPr algn="ctr"/>
            <a:r>
              <a:rPr lang="en-US" dirty="0" smtClean="0"/>
              <a:t>Ten Designated AV Proving Grounds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41" t="8995" r="2899" b="4272"/>
          <a:stretch/>
        </p:blipFill>
        <p:spPr>
          <a:xfrm>
            <a:off x="0" y="1219200"/>
            <a:ext cx="9144000" cy="46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1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Wisconsin Partners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885" t="24576" r="15008" b="10144"/>
          <a:stretch/>
        </p:blipFill>
        <p:spPr>
          <a:xfrm>
            <a:off x="5941162" y="35858"/>
            <a:ext cx="3079342" cy="2935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3011" r="1479"/>
          <a:stretch/>
        </p:blipFill>
        <p:spPr>
          <a:xfrm>
            <a:off x="75812" y="2346434"/>
            <a:ext cx="8687188" cy="2836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2412698" cy="761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14" y="5463860"/>
            <a:ext cx="1645130" cy="34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276861"/>
            <a:ext cx="1633510" cy="666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48" y="5422820"/>
            <a:ext cx="1587227" cy="50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3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Peter Rafferty</a:t>
            </a:r>
          </a:p>
        </p:txBody>
      </p:sp>
      <p:sp>
        <p:nvSpPr>
          <p:cNvPr id="8194" name="Content Placeholder 5"/>
          <p:cNvSpPr>
            <a:spLocks noGrp="1"/>
          </p:cNvSpPr>
          <p:nvPr>
            <p:ph idx="1"/>
          </p:nvPr>
        </p:nvSpPr>
        <p:spPr bwMode="auto">
          <a:xfrm>
            <a:off x="4143610" y="1517650"/>
            <a:ext cx="4495800" cy="4349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 smtClean="0"/>
              <a:t>Researcher, UW-Madison College of Engineering</a:t>
            </a:r>
          </a:p>
          <a:p>
            <a:pPr eaLnBrk="1" hangingPunct="1"/>
            <a:r>
              <a:rPr lang="en-US" altLang="en-US" sz="2800" dirty="0" smtClean="0"/>
              <a:t>TSM&amp;O Program Manager, Wisconsin TOPS Lab</a:t>
            </a:r>
          </a:p>
          <a:p>
            <a:pPr eaLnBrk="1" hangingPunct="1"/>
            <a:r>
              <a:rPr lang="en-US" altLang="en-US" sz="2800" dirty="0" smtClean="0"/>
              <a:t>Director, Wisconsin AV Proving Grounds</a:t>
            </a:r>
          </a:p>
          <a:p>
            <a:pPr eaLnBrk="1" hangingPunct="1"/>
            <a:endParaRPr lang="en-US" altLang="en-US" sz="2800" dirty="0" smtClean="0"/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"/>
          <a:stretch/>
        </p:blipFill>
        <p:spPr bwMode="auto">
          <a:xfrm>
            <a:off x="914400" y="1746250"/>
            <a:ext cx="268652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10" y="4413250"/>
            <a:ext cx="4021015" cy="1200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Mandli</a:t>
            </a:r>
            <a:r>
              <a:rPr lang="en-US" dirty="0" smtClean="0"/>
              <a:t> / </a:t>
            </a:r>
            <a:r>
              <a:rPr lang="en-US" dirty="0" err="1" smtClean="0"/>
              <a:t>Roadview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638800"/>
            <a:ext cx="6995759" cy="533400"/>
          </a:xfrm>
        </p:spPr>
        <p:txBody>
          <a:bodyPr/>
          <a:lstStyle/>
          <a:p>
            <a:pPr marL="0" indent="0" algn="r">
              <a:buNone/>
            </a:pPr>
            <a:r>
              <a:rPr lang="en-US" sz="2400" dirty="0" smtClean="0"/>
              <a:t>LiDAR and </a:t>
            </a:r>
            <a:r>
              <a:rPr lang="en-US" sz="2400" dirty="0" err="1" smtClean="0"/>
              <a:t>Basemapping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5522" t="30712" b="10537"/>
          <a:stretch/>
        </p:blipFill>
        <p:spPr>
          <a:xfrm>
            <a:off x="228600" y="1066800"/>
            <a:ext cx="8721106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32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MGA Research, Burlington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638800"/>
            <a:ext cx="6995759" cy="533400"/>
          </a:xfrm>
        </p:spPr>
        <p:txBody>
          <a:bodyPr/>
          <a:lstStyle/>
          <a:p>
            <a:pPr marL="0" indent="0" algn="r">
              <a:buNone/>
            </a:pPr>
            <a:r>
              <a:rPr lang="en-US" sz="2400" dirty="0" smtClean="0"/>
              <a:t>400 acres, private and secure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94" y="1219200"/>
            <a:ext cx="2844800" cy="1896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48" y="1058334"/>
            <a:ext cx="5310411" cy="4428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7" b="11273"/>
          <a:stretch/>
        </p:blipFill>
        <p:spPr>
          <a:xfrm>
            <a:off x="199669" y="3771524"/>
            <a:ext cx="4143732" cy="2296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42323"/>
            <a:ext cx="2929466" cy="14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1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America, Elkhart Lake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3454474"/>
            <a:ext cx="3200400" cy="2336726"/>
          </a:xfrm>
        </p:spPr>
        <p:txBody>
          <a:bodyPr/>
          <a:lstStyle/>
          <a:p>
            <a:pPr marL="174625" indent="-174625">
              <a:spcBef>
                <a:spcPts val="0"/>
              </a:spcBef>
            </a:pPr>
            <a:r>
              <a:rPr lang="en-US" sz="2000" dirty="0"/>
              <a:t>Road track: 4.05-mile length, 30-foot width</a:t>
            </a:r>
          </a:p>
          <a:p>
            <a:pPr marL="174625" indent="-174625">
              <a:spcBef>
                <a:spcPts val="0"/>
              </a:spcBef>
            </a:pPr>
            <a:r>
              <a:rPr lang="en-US" sz="2000" dirty="0"/>
              <a:t>1-mile combo paved-dirt track</a:t>
            </a:r>
          </a:p>
          <a:p>
            <a:pPr marL="174625" indent="-174625">
              <a:spcBef>
                <a:spcPts val="0"/>
              </a:spcBef>
            </a:pPr>
            <a:r>
              <a:rPr lang="en-US" sz="2000" dirty="0"/>
              <a:t>12+ miles off-road</a:t>
            </a:r>
          </a:p>
          <a:p>
            <a:pPr marL="174625" indent="-174625">
              <a:spcBef>
                <a:spcPts val="0"/>
              </a:spcBef>
            </a:pPr>
            <a:r>
              <a:rPr lang="en-US" sz="2000" dirty="0"/>
              <a:t>10+ miles access roads</a:t>
            </a:r>
          </a:p>
          <a:p>
            <a:pPr marL="174625" indent="-174625">
              <a:spcBef>
                <a:spcPts val="0"/>
              </a:spcBef>
            </a:pPr>
            <a:r>
              <a:rPr lang="en-US" sz="2000" dirty="0"/>
              <a:t>Major race events and media presence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02" r="7652"/>
          <a:stretch/>
        </p:blipFill>
        <p:spPr>
          <a:xfrm>
            <a:off x="127144" y="1607196"/>
            <a:ext cx="5519214" cy="4488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82" y="1168474"/>
            <a:ext cx="4931289" cy="2108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49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Focus Areas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52843" y="1797814"/>
            <a:ext cx="2057400" cy="2057400"/>
            <a:chOff x="5066136" y="2393872"/>
            <a:chExt cx="1668445" cy="1668445"/>
          </a:xfrm>
          <a:scene3d>
            <a:camera prst="orthographicFront"/>
            <a:lightRig rig="flat" dir="t"/>
          </a:scene3d>
        </p:grpSpPr>
        <p:sp>
          <p:nvSpPr>
            <p:cNvPr id="8" name="Oval 7"/>
            <p:cNvSpPr/>
            <p:nvPr/>
          </p:nvSpPr>
          <p:spPr>
            <a:xfrm>
              <a:off x="5066136" y="2393872"/>
              <a:ext cx="1668445" cy="1668445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FFCC"/>
                </a:gs>
              </a:gsLst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Oval 4"/>
            <p:cNvSpPr txBox="1"/>
            <p:nvPr/>
          </p:nvSpPr>
          <p:spPr>
            <a:xfrm>
              <a:off x="5164721" y="2560467"/>
              <a:ext cx="1424107" cy="11797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8890" rIns="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Governance</a:t>
              </a:r>
              <a:endParaRPr lang="en-US" sz="1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62000" y="3200400"/>
            <a:ext cx="2057400" cy="2057400"/>
            <a:chOff x="2964804" y="2393872"/>
            <a:chExt cx="1668445" cy="1668445"/>
          </a:xfrm>
          <a:scene3d>
            <a:camera prst="orthographicFront"/>
            <a:lightRig rig="flat" dir="t"/>
          </a:scene3d>
        </p:grpSpPr>
        <p:sp>
          <p:nvSpPr>
            <p:cNvPr id="11" name="Oval 10"/>
            <p:cNvSpPr/>
            <p:nvPr/>
          </p:nvSpPr>
          <p:spPr>
            <a:xfrm>
              <a:off x="2964804" y="2393872"/>
              <a:ext cx="1668445" cy="1668445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CCFFCC"/>
                </a:gs>
              </a:gsLst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Oval 4"/>
            <p:cNvSpPr txBox="1"/>
            <p:nvPr/>
          </p:nvSpPr>
          <p:spPr>
            <a:xfrm>
              <a:off x="2993353" y="2648569"/>
              <a:ext cx="1562161" cy="11797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8890" rIns="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Infrastructure</a:t>
              </a:r>
              <a:endParaRPr lang="en-US" sz="1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62200" y="2590800"/>
            <a:ext cx="2057400" cy="2057400"/>
            <a:chOff x="863472" y="2393872"/>
            <a:chExt cx="1668445" cy="1668445"/>
          </a:xfrm>
          <a:scene3d>
            <a:camera prst="orthographicFront"/>
            <a:lightRig rig="flat" dir="t"/>
          </a:scene3d>
        </p:grpSpPr>
        <p:sp>
          <p:nvSpPr>
            <p:cNvPr id="14" name="Oval 13"/>
            <p:cNvSpPr/>
            <p:nvPr/>
          </p:nvSpPr>
          <p:spPr>
            <a:xfrm>
              <a:off x="863472" y="2393872"/>
              <a:ext cx="1668445" cy="1668445"/>
            </a:xfrm>
            <a:prstGeom prst="ellipse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Oval 4"/>
            <p:cNvSpPr txBox="1"/>
            <p:nvPr/>
          </p:nvSpPr>
          <p:spPr>
            <a:xfrm>
              <a:off x="1107810" y="2618776"/>
              <a:ext cx="1179769" cy="11797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8890" rIns="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  <a:endParaRPr lang="en-US" sz="1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105400" y="1828800"/>
            <a:ext cx="34170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ts val="600"/>
              </a:spcBef>
              <a:spcAft>
                <a:spcPts val="1200"/>
              </a:spcAft>
            </a:pPr>
            <a:r>
              <a:rPr lang="en-US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test environments, vehicles, sensors, hardware, software</a:t>
            </a:r>
          </a:p>
          <a:p>
            <a:pPr indent="-457200">
              <a:spcBef>
                <a:spcPts val="600"/>
              </a:spcBef>
              <a:spcAft>
                <a:spcPts val="1200"/>
              </a:spcAft>
            </a:pPr>
            <a:r>
              <a:rPr lang="en-US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connected data,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basemapping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exchange protocols, interactions</a:t>
            </a:r>
          </a:p>
          <a:p>
            <a:pPr indent="-457200">
              <a:spcBef>
                <a:spcPts val="600"/>
              </a:spcBef>
              <a:spcAft>
                <a:spcPts val="1200"/>
              </a:spcAft>
            </a:pPr>
            <a:r>
              <a:rPr lang="en-US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Governance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policy, regulations, standards, acceptance, certification</a:t>
            </a:r>
          </a:p>
        </p:txBody>
      </p:sp>
    </p:spTree>
    <p:extLst>
      <p:ext uri="{BB962C8B-B14F-4D97-AF65-F5344CB8AC3E}">
        <p14:creationId xmlns:p14="http://schemas.microsoft.com/office/powerpoint/2010/main" val="213643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Regulation and Policy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73676" y="1371600"/>
            <a:ext cx="4146402" cy="2412087"/>
            <a:chOff x="5729892" y="1228138"/>
            <a:chExt cx="2345469" cy="1297482"/>
          </a:xfrm>
        </p:grpSpPr>
        <p:sp>
          <p:nvSpPr>
            <p:cNvPr id="5" name="Isosceles Triangle 4"/>
            <p:cNvSpPr/>
            <p:nvPr/>
          </p:nvSpPr>
          <p:spPr>
            <a:xfrm>
              <a:off x="6240780" y="1228138"/>
              <a:ext cx="1303020" cy="1071527"/>
            </a:xfrm>
            <a:prstGeom prst="triangl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65342" y="1692577"/>
              <a:ext cx="1463041" cy="38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Policy</a:t>
              </a:r>
              <a:b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Evolution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84217" y="2310397"/>
              <a:ext cx="1216147" cy="215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 Evaluation</a:t>
              </a:r>
              <a:endParaRPr lang="en-US" sz="20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50284" y="1394856"/>
              <a:ext cx="925077" cy="380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Physical</a:t>
              </a:r>
              <a:br>
                <a:rPr lang="en-US" sz="2000" b="1" i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b="1" i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Simulation</a:t>
              </a:r>
              <a:endPara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29892" y="1381139"/>
              <a:ext cx="886086" cy="380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Modeling &amp;</a:t>
              </a:r>
            </a:p>
            <a:p>
              <a:pPr algn="ctr"/>
              <a:r>
                <a:rPr lang="en-US" sz="2000" b="1" i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Analysis</a:t>
              </a:r>
              <a:endPara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16841" y="2402480"/>
            <a:ext cx="3888292" cy="2774174"/>
            <a:chOff x="5787549" y="1228138"/>
            <a:chExt cx="2136117" cy="1453028"/>
          </a:xfrm>
        </p:grpSpPr>
        <p:sp>
          <p:nvSpPr>
            <p:cNvPr id="11" name="Isosceles Triangle 10"/>
            <p:cNvSpPr/>
            <p:nvPr/>
          </p:nvSpPr>
          <p:spPr>
            <a:xfrm>
              <a:off x="6240780" y="1228138"/>
              <a:ext cx="1303020" cy="1071527"/>
            </a:xfrm>
            <a:prstGeom prst="triangl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65342" y="1692577"/>
              <a:ext cx="1463041" cy="370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Legal</a:t>
              </a:r>
              <a:br>
                <a:rPr lang="en-US" sz="2000" b="1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b="1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Environ.</a:t>
              </a:r>
              <a:endParaRPr 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03005" y="2310397"/>
              <a:ext cx="978572" cy="370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Regulatory &amp;</a:t>
              </a:r>
              <a:br>
                <a:rPr lang="en-US" sz="2000" b="1" i="1" dirty="0" smtClea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b="1" i="1" dirty="0" smtClea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Enforcement</a:t>
              </a:r>
              <a:endParaRPr lang="en-US" sz="20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50284" y="1394856"/>
              <a:ext cx="773382" cy="370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Privacy &amp;</a:t>
              </a:r>
              <a:br>
                <a:rPr lang="en-US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Security</a:t>
              </a:r>
              <a:endPara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87549" y="1434940"/>
              <a:ext cx="773382" cy="370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Liability &amp;</a:t>
              </a:r>
              <a:br>
                <a:rPr lang="en-US" sz="2000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Insurance</a:t>
              </a:r>
              <a:endPara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5257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Federal, State, and Municipal Roles</a:t>
            </a:r>
          </a:p>
        </p:txBody>
      </p:sp>
    </p:spTree>
    <p:extLst>
      <p:ext uri="{BB962C8B-B14F-4D97-AF65-F5344CB8AC3E}">
        <p14:creationId xmlns:p14="http://schemas.microsoft.com/office/powerpoint/2010/main" val="361468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 txBox="1">
            <a:spLocks/>
          </p:cNvSpPr>
          <p:nvPr/>
        </p:nvSpPr>
        <p:spPr bwMode="auto">
          <a:xfrm>
            <a:off x="457200" y="7620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/>
              <a:t>Trends, </a:t>
            </a:r>
            <a:r>
              <a:rPr lang="en-US" altLang="en-US" sz="4400" b="1" dirty="0" smtClean="0"/>
              <a:t>Challenges,</a:t>
            </a:r>
            <a:br>
              <a:rPr lang="en-US" altLang="en-US" sz="4400" b="1" dirty="0" smtClean="0"/>
            </a:br>
            <a:r>
              <a:rPr lang="en-US" altLang="en-US" sz="4400" b="1" dirty="0" smtClean="0"/>
              <a:t>and </a:t>
            </a:r>
            <a:r>
              <a:rPr lang="en-US" altLang="en-US" sz="4400" b="1" dirty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48846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Traffic Fatalities Rising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46238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Nationally,</a:t>
            </a:r>
            <a:br>
              <a:rPr lang="en-US" altLang="en-US" dirty="0" smtClean="0"/>
            </a:br>
            <a:r>
              <a:rPr lang="en-US" altLang="en-US" dirty="0" smtClean="0"/>
              <a:t>two-year increase</a:t>
            </a:r>
          </a:p>
          <a:p>
            <a:pPr eaLnBrk="1" hangingPunct="1"/>
            <a:r>
              <a:rPr lang="en-US" altLang="en-US" dirty="0" smtClean="0"/>
              <a:t>Approaching</a:t>
            </a:r>
            <a:br>
              <a:rPr lang="en-US" altLang="en-US" dirty="0" smtClean="0"/>
            </a:br>
            <a:r>
              <a:rPr lang="en-US" altLang="en-US" dirty="0" smtClean="0"/>
              <a:t>40,000 deaths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627865" y="2319774"/>
            <a:ext cx="4206162" cy="1326410"/>
          </a:xfrm>
          <a:prstGeom prst="rect">
            <a:avLst/>
          </a:prstGeom>
        </p:spPr>
        <p:txBody>
          <a:bodyPr vert="horz"/>
          <a:lstStyle>
            <a:lvl1pPr marL="0" indent="0" algn="l" defTabSz="507995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None/>
              <a:defRPr sz="1111" b="0" i="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825492" indent="-317497" algn="l" defTabSz="507995" rtl="0" eaLnBrk="1" latinLnBrk="0" hangingPunct="1">
              <a:spcBef>
                <a:spcPct val="20000"/>
              </a:spcBef>
              <a:buFont typeface="Arial"/>
              <a:buChar char="–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50799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507995" rtl="0" eaLnBrk="1" latinLnBrk="0" hangingPunct="1">
              <a:spcBef>
                <a:spcPct val="20000"/>
              </a:spcBef>
              <a:buFont typeface="Arial"/>
              <a:buChar char="–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507995" rtl="0" eaLnBrk="1" latinLnBrk="0" hangingPunct="1">
              <a:spcBef>
                <a:spcPct val="20000"/>
              </a:spcBef>
              <a:buFont typeface="Arial"/>
              <a:buChar char="»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507995" rtl="0" eaLnBrk="1" latinLnBrk="0" hangingPunct="1">
              <a:spcBef>
                <a:spcPct val="20000"/>
              </a:spcBef>
              <a:buFont typeface="Arial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507995" rtl="0" eaLnBrk="1" latinLnBrk="0" hangingPunct="1">
              <a:spcBef>
                <a:spcPct val="20000"/>
              </a:spcBef>
              <a:buFont typeface="Arial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507995" rtl="0" eaLnBrk="1" latinLnBrk="0" hangingPunct="1">
              <a:spcBef>
                <a:spcPct val="20000"/>
              </a:spcBef>
              <a:buFont typeface="Arial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507995" rtl="0" eaLnBrk="1" latinLnBrk="0" hangingPunct="1">
              <a:spcBef>
                <a:spcPct val="20000"/>
              </a:spcBef>
              <a:buFont typeface="Arial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Wisconsin: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66539340"/>
              </p:ext>
            </p:extLst>
          </p:nvPr>
        </p:nvGraphicFramePr>
        <p:xfrm>
          <a:off x="4724400" y="2667000"/>
          <a:ext cx="3021956" cy="2855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02726"/>
            <a:ext cx="2121032" cy="115815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5638800"/>
            <a:ext cx="8610600" cy="57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/>
              <a:t>Pedestrian deaths now up to 15% of all traffic deaths</a:t>
            </a:r>
          </a:p>
        </p:txBody>
      </p:sp>
    </p:spTree>
    <p:extLst>
      <p:ext uri="{BB962C8B-B14F-4D97-AF65-F5344CB8AC3E}">
        <p14:creationId xmlns:p14="http://schemas.microsoft.com/office/powerpoint/2010/main" val="34758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5"/>
          <a:stretch/>
        </p:blipFill>
        <p:spPr>
          <a:xfrm>
            <a:off x="2057400" y="2590800"/>
            <a:ext cx="5078879" cy="2940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1"/>
          <a:stretch/>
        </p:blipFill>
        <p:spPr>
          <a:xfrm>
            <a:off x="313508" y="693574"/>
            <a:ext cx="8552168" cy="209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0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The Messy Middle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8719685" cy="528644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1222918">
            <a:off x="2976806" y="2817136"/>
            <a:ext cx="5492518" cy="1850276"/>
          </a:xfrm>
          <a:prstGeom prst="ellips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3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Automation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94" y="3195946"/>
            <a:ext cx="4934605" cy="2960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73537"/>
            <a:ext cx="5542156" cy="3117463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4294967295"/>
          </p:nvPr>
        </p:nvSpPr>
        <p:spPr>
          <a:xfrm>
            <a:off x="5410200" y="1649776"/>
            <a:ext cx="3124200" cy="14632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2600" dirty="0" smtClean="0"/>
              <a:t>Tesla</a:t>
            </a:r>
            <a:br>
              <a:rPr lang="en-US" sz="2600" dirty="0" smtClean="0"/>
            </a:br>
            <a:r>
              <a:rPr lang="en-US" sz="2600" dirty="0" smtClean="0"/>
              <a:t>Florida</a:t>
            </a:r>
            <a:br>
              <a:rPr lang="en-US" sz="2600" dirty="0" smtClean="0"/>
            </a:br>
            <a:r>
              <a:rPr lang="en-US" sz="2600" dirty="0" smtClean="0"/>
              <a:t>May 2016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301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Outline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46238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indent="-7429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altLang="en-US" dirty="0" smtClean="0"/>
              <a:t>What is an AV? (…it depends…)</a:t>
            </a:r>
          </a:p>
          <a:p>
            <a:pPr marL="742950" indent="-7429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altLang="en-US" dirty="0" smtClean="0"/>
              <a:t>R&amp;D and the Wisconsin AV Proving Grounds</a:t>
            </a:r>
          </a:p>
          <a:p>
            <a:pPr marL="742950" indent="-7429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altLang="en-US" dirty="0" smtClean="0"/>
              <a:t>Trends, Challenges, and Implications</a:t>
            </a:r>
          </a:p>
          <a:p>
            <a:pPr marL="742950" indent="-7429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Automation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03" y="1026459"/>
            <a:ext cx="5509512" cy="30883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" y="3081908"/>
            <a:ext cx="4728990" cy="3097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ontent Placeholder 3"/>
          <p:cNvSpPr>
            <a:spLocks noGrp="1"/>
          </p:cNvSpPr>
          <p:nvPr>
            <p:ph sz="half" idx="4294967295"/>
          </p:nvPr>
        </p:nvSpPr>
        <p:spPr>
          <a:xfrm>
            <a:off x="1219200" y="1518605"/>
            <a:ext cx="2345503" cy="1463233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en-US" sz="2600" dirty="0" smtClean="0"/>
              <a:t>Tesla</a:t>
            </a:r>
            <a:br>
              <a:rPr lang="en-US" sz="2600" dirty="0" smtClean="0"/>
            </a:br>
            <a:r>
              <a:rPr lang="en-US" sz="2600" dirty="0" smtClean="0"/>
              <a:t>March 2017</a:t>
            </a:r>
            <a:endParaRPr lang="en-US" sz="2600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4294967295"/>
          </p:nvPr>
        </p:nvSpPr>
        <p:spPr>
          <a:xfrm>
            <a:off x="4757359" y="4800600"/>
            <a:ext cx="3124200" cy="113533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600" dirty="0" smtClean="0"/>
              <a:t>Uber</a:t>
            </a:r>
            <a:br>
              <a:rPr lang="en-US" sz="2600" dirty="0" smtClean="0"/>
            </a:br>
            <a:r>
              <a:rPr lang="en-US" sz="2600" dirty="0" smtClean="0"/>
              <a:t>March 2017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76931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343025"/>
            <a:ext cx="7429500" cy="4171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82000" cy="685800"/>
          </a:xfrm>
        </p:spPr>
        <p:txBody>
          <a:bodyPr/>
          <a:lstStyle/>
          <a:p>
            <a:r>
              <a:rPr lang="en-US" sz="3200" dirty="0" smtClean="0"/>
              <a:t>Autopilot and the Re-engagement Challenge</a:t>
            </a:r>
            <a:endParaRPr lang="en-US" sz="3200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4294967295"/>
          </p:nvPr>
        </p:nvSpPr>
        <p:spPr>
          <a:xfrm>
            <a:off x="2743200" y="5516811"/>
            <a:ext cx="3124200" cy="522209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2600" dirty="0" smtClean="0"/>
              <a:t>June 2017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6094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33600"/>
            <a:ext cx="4038600" cy="3657600"/>
          </a:xfrm>
        </p:spPr>
        <p:txBody>
          <a:bodyPr/>
          <a:lstStyle/>
          <a:p>
            <a:r>
              <a:rPr lang="en-US" dirty="0" smtClean="0"/>
              <a:t>Electrification</a:t>
            </a:r>
            <a:endParaRPr lang="en-US" dirty="0"/>
          </a:p>
          <a:p>
            <a:r>
              <a:rPr lang="en-US" dirty="0"/>
              <a:t>Automation</a:t>
            </a:r>
          </a:p>
          <a:p>
            <a:r>
              <a:rPr lang="en-US" dirty="0" smtClean="0"/>
              <a:t>Ownership and Shared </a:t>
            </a:r>
            <a:r>
              <a:rPr lang="en-US" dirty="0"/>
              <a:t>Mobility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and Outcomes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4038600" cy="5867400"/>
          </a:xfrm>
        </p:spPr>
        <p:txBody>
          <a:bodyPr/>
          <a:lstStyle/>
          <a:p>
            <a:r>
              <a:rPr lang="en-US" sz="3200" dirty="0" smtClean="0"/>
              <a:t>Safety</a:t>
            </a:r>
          </a:p>
          <a:p>
            <a:r>
              <a:rPr lang="en-US" sz="3200" dirty="0" smtClean="0"/>
              <a:t>Vehicle Miles Traveled (VMT)</a:t>
            </a:r>
          </a:p>
          <a:p>
            <a:r>
              <a:rPr lang="en-US" sz="3200" dirty="0" smtClean="0"/>
              <a:t>Sprawl</a:t>
            </a:r>
          </a:p>
          <a:p>
            <a:r>
              <a:rPr lang="en-US" sz="3200" dirty="0" smtClean="0"/>
              <a:t>Parking</a:t>
            </a:r>
          </a:p>
          <a:p>
            <a:r>
              <a:rPr lang="en-US" sz="3200" dirty="0" smtClean="0"/>
              <a:t>Air Quality</a:t>
            </a:r>
          </a:p>
          <a:p>
            <a:r>
              <a:rPr lang="en-US" sz="3200" dirty="0" smtClean="0"/>
              <a:t>Public Health</a:t>
            </a:r>
          </a:p>
          <a:p>
            <a:r>
              <a:rPr lang="en-US" sz="3200" dirty="0" smtClean="0"/>
              <a:t>Equity</a:t>
            </a:r>
          </a:p>
          <a:p>
            <a:r>
              <a:rPr lang="en-US" sz="3200" dirty="0" smtClean="0"/>
              <a:t>Accessibility</a:t>
            </a:r>
            <a:endParaRPr lang="en-US" sz="3200" dirty="0"/>
          </a:p>
          <a:p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343400" y="1295400"/>
            <a:ext cx="0" cy="4572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73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Auto Ownership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8711339" cy="4893178"/>
          </a:xfrm>
        </p:spPr>
      </p:pic>
    </p:spTree>
    <p:extLst>
      <p:ext uri="{BB962C8B-B14F-4D97-AF65-F5344CB8AC3E}">
        <p14:creationId xmlns:p14="http://schemas.microsoft.com/office/powerpoint/2010/main" val="393570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Liability and Insurance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Active Area of Work</a:t>
            </a:r>
          </a:p>
          <a:p>
            <a:pPr lvl="1"/>
            <a:r>
              <a:rPr lang="en-US" sz="2800" dirty="0" smtClean="0"/>
              <a:t>Data, and Access, Including Near Misses</a:t>
            </a:r>
          </a:p>
          <a:p>
            <a:pPr lvl="1"/>
            <a:r>
              <a:rPr lang="en-US" sz="2800" dirty="0" smtClean="0"/>
              <a:t>Certified Operating Conditions</a:t>
            </a:r>
          </a:p>
          <a:p>
            <a:pPr lvl="2"/>
            <a:r>
              <a:rPr lang="en-US" sz="2800" dirty="0" smtClean="0"/>
              <a:t>Simulation Environments</a:t>
            </a:r>
          </a:p>
          <a:p>
            <a:endParaRPr lang="en-US" sz="22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  <a:t>“the automated driving industry will likely bear a</a:t>
            </a:r>
            <a:b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  <a:t>bigger slice of a smaller pie of total crash costs“</a:t>
            </a:r>
            <a:b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  <a:t>- Bryant Walker Smith</a:t>
            </a:r>
          </a:p>
          <a:p>
            <a:endParaRPr lang="en-US" sz="2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6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KPMG Report, June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5"/>
          <a:stretch/>
        </p:blipFill>
        <p:spPr>
          <a:xfrm>
            <a:off x="457200" y="1088075"/>
            <a:ext cx="8077200" cy="50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0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xfrm>
            <a:off x="457200" y="304800"/>
            <a:ext cx="82296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Thank You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2057400"/>
            <a:ext cx="5334000" cy="31183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en-US" dirty="0"/>
              <a:t>Peter </a:t>
            </a:r>
            <a:r>
              <a:rPr lang="en-US" altLang="en-US" dirty="0" smtClean="0"/>
              <a:t>Rafferty</a:t>
            </a:r>
            <a:endParaRPr lang="en-US" altLang="en-US" dirty="0"/>
          </a:p>
          <a:p>
            <a:pPr marL="400050" lvl="1" indent="0">
              <a:buNone/>
            </a:pPr>
            <a:r>
              <a:rPr lang="en-US" altLang="en-US" sz="3200" dirty="0" smtClean="0"/>
              <a:t>608-890-1218</a:t>
            </a:r>
            <a:br>
              <a:rPr lang="en-US" altLang="en-US" sz="3200" dirty="0" smtClean="0"/>
            </a:br>
            <a:r>
              <a:rPr lang="en-US" altLang="en-US" sz="3200" dirty="0" smtClean="0"/>
              <a:t>prafferty@wisc.edu</a:t>
            </a:r>
            <a:endParaRPr lang="en-US" altLang="en-US" sz="3200" dirty="0"/>
          </a:p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382984"/>
            <a:ext cx="4343399" cy="202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4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An Introduction</a:t>
            </a:r>
          </a:p>
        </p:txBody>
      </p:sp>
      <p:pic>
        <p:nvPicPr>
          <p:cNvPr id="5" name="OXRQ7SMn0w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1447800"/>
            <a:ext cx="7924800" cy="445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0"/>
            <a:ext cx="3252352" cy="2069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3886200"/>
            <a:ext cx="3255691" cy="2133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08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 txBox="1">
            <a:spLocks/>
          </p:cNvSpPr>
          <p:nvPr/>
        </p:nvSpPr>
        <p:spPr bwMode="auto">
          <a:xfrm>
            <a:off x="457200" y="7620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/>
              <a:t>What is an AV</a:t>
            </a:r>
            <a:r>
              <a:rPr lang="en-US" altLang="en-US" sz="4400" b="1" dirty="0" smtClean="0"/>
              <a:t>?</a:t>
            </a:r>
            <a:br>
              <a:rPr lang="en-US" altLang="en-US" sz="4400" b="1" dirty="0" smtClean="0"/>
            </a:br>
            <a:r>
              <a:rPr lang="en-US" altLang="en-US" sz="4400" b="1" dirty="0" smtClean="0"/>
              <a:t>(…</a:t>
            </a:r>
            <a:r>
              <a:rPr lang="en-US" altLang="en-US" sz="4400" b="1" dirty="0"/>
              <a:t>it depends…)</a:t>
            </a:r>
          </a:p>
        </p:txBody>
      </p:sp>
    </p:spTree>
    <p:extLst>
      <p:ext uri="{BB962C8B-B14F-4D97-AF65-F5344CB8AC3E}">
        <p14:creationId xmlns:p14="http://schemas.microsoft.com/office/powerpoint/2010/main" val="3711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AVs Take Many Forms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6" r="12392"/>
          <a:stretch/>
        </p:blipFill>
        <p:spPr>
          <a:xfrm>
            <a:off x="6359537" y="1143387"/>
            <a:ext cx="2490201" cy="1893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94" y="1424688"/>
            <a:ext cx="2143680" cy="1628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1" t="16935" r="21506" b="10484"/>
          <a:stretch/>
        </p:blipFill>
        <p:spPr>
          <a:xfrm>
            <a:off x="6184637" y="4568233"/>
            <a:ext cx="2082296" cy="1561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r="12571" b="12796"/>
          <a:stretch/>
        </p:blipFill>
        <p:spPr>
          <a:xfrm>
            <a:off x="3264916" y="3132691"/>
            <a:ext cx="2321655" cy="1658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http://fm.cnbc.com/applications/cnbc.com/resources/img/editorial/2016/05/25/103665231-GettyImages-492682174.1910x1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69" y="4729524"/>
            <a:ext cx="2710996" cy="1419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03092" y="5840243"/>
            <a:ext cx="11611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TESLA</a:t>
            </a:r>
            <a:endParaRPr lang="en-US" sz="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78859" y="5822295"/>
            <a:ext cx="11611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  <a:endParaRPr lang="en-US" sz="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8270" y="4439477"/>
            <a:ext cx="11611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NAVYA</a:t>
            </a:r>
            <a:endParaRPr lang="en-US" sz="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54172" y="2755099"/>
            <a:ext cx="11611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FORD</a:t>
            </a:r>
            <a:endParaRPr lang="en-US" sz="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2645" y="2764680"/>
            <a:ext cx="11611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UBER</a:t>
            </a:r>
            <a:endParaRPr lang="en-US" sz="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7311" t="24767" r="1849" b="13222"/>
          <a:stretch/>
        </p:blipFill>
        <p:spPr>
          <a:xfrm>
            <a:off x="132613" y="3936921"/>
            <a:ext cx="2862730" cy="1675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392892" y="5327142"/>
            <a:ext cx="7564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</a:t>
            </a:r>
            <a:endParaRPr lang="en-US" sz="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https://d3u1quraki94yp.cloudfront.net/caseih/APAC/APACASSETS/News/2016/case-ih-concept-vehicle-01.jpg?width=1280&amp;height=56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6" r="17433"/>
          <a:stretch/>
        </p:blipFill>
        <p:spPr bwMode="auto">
          <a:xfrm>
            <a:off x="5705381" y="3180868"/>
            <a:ext cx="3353698" cy="1452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196896" y="4372509"/>
            <a:ext cx="967619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IH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9" t="6666" r="23344" b="30667"/>
          <a:stretch/>
        </p:blipFill>
        <p:spPr>
          <a:xfrm>
            <a:off x="645903" y="1737847"/>
            <a:ext cx="2384963" cy="1966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280192" y="2238743"/>
            <a:ext cx="11611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P.D.D.</a:t>
            </a:r>
            <a:endParaRPr lang="en-US" sz="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30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How AVs Operate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EDFBFB"/>
              </a:clrFrom>
              <a:clrTo>
                <a:srgbClr val="ED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3" y="999292"/>
            <a:ext cx="9027037" cy="521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They See…</a:t>
            </a:r>
            <a:endParaRPr lang="en-US" dirty="0"/>
          </a:p>
        </p:txBody>
      </p:sp>
      <p:pic>
        <p:nvPicPr>
          <p:cNvPr id="4" name="b49TMFjGDS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6266" y="1066800"/>
            <a:ext cx="880533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5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xfrm>
            <a:off x="457200" y="304800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SAE Levels of Automation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5874"/>
            <a:ext cx="8610600" cy="538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1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ademy of Insurance Template  (97-2003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per Regional Conference Presentation Template 2" id="{691E0D99-B0E7-814D-8CEE-68F5A61F9F4D}" vid="{9F0673EE-767D-444F-800F-603D9DB28F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Super Regional Conference Presentation Template</Template>
  <TotalTime>350</TotalTime>
  <Words>481</Words>
  <Application>Microsoft Office PowerPoint</Application>
  <PresentationFormat>On-screen Show (4:3)</PresentationFormat>
  <Paragraphs>134</Paragraphs>
  <Slides>36</Slides>
  <Notes>3</Notes>
  <HiddenSlides>5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Academy of Insurance Template  (97-2003)</vt:lpstr>
      <vt:lpstr>PowerPoint Presentation</vt:lpstr>
      <vt:lpstr>Peter Rafferty</vt:lpstr>
      <vt:lpstr>Outline</vt:lpstr>
      <vt:lpstr>An Introduction</vt:lpstr>
      <vt:lpstr>PowerPoint Presentation</vt:lpstr>
      <vt:lpstr>AVs Take Many Forms</vt:lpstr>
      <vt:lpstr>How AVs Operate</vt:lpstr>
      <vt:lpstr>How They See…</vt:lpstr>
      <vt:lpstr>SAE Levels of Automation</vt:lpstr>
      <vt:lpstr>Federal AV Policy</vt:lpstr>
      <vt:lpstr>(An) AV Timeline</vt:lpstr>
      <vt:lpstr>PowerPoint Presentation</vt:lpstr>
      <vt:lpstr>AV Issues are Complex</vt:lpstr>
      <vt:lpstr>PowerPoint Presentation</vt:lpstr>
      <vt:lpstr>Our Regional Position </vt:lpstr>
      <vt:lpstr>Smart Cities Context</vt:lpstr>
      <vt:lpstr>USDOT Solicitation</vt:lpstr>
      <vt:lpstr>Ten Designated AV Proving Grounds</vt:lpstr>
      <vt:lpstr>Wisconsin Partners</vt:lpstr>
      <vt:lpstr>Mandli / Roadview</vt:lpstr>
      <vt:lpstr>MGA Research, Burlington</vt:lpstr>
      <vt:lpstr>Road America, Elkhart Lake</vt:lpstr>
      <vt:lpstr>R&amp;D Focus Areas</vt:lpstr>
      <vt:lpstr>Regulation and Policy</vt:lpstr>
      <vt:lpstr>PowerPoint Presentation</vt:lpstr>
      <vt:lpstr>Traffic Fatalities Rising</vt:lpstr>
      <vt:lpstr>PowerPoint Presentation</vt:lpstr>
      <vt:lpstr>The Messy Middle</vt:lpstr>
      <vt:lpstr>Partial Automation</vt:lpstr>
      <vt:lpstr>Partial Automation</vt:lpstr>
      <vt:lpstr>Autopilot and the Re-engagement Challenge</vt:lpstr>
      <vt:lpstr>Trends and Outcomes</vt:lpstr>
      <vt:lpstr>Changing Auto Ownership</vt:lpstr>
      <vt:lpstr>Liability and Insurance</vt:lpstr>
      <vt:lpstr>KPMG Report, June 2017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Mitzi Smith</dc:creator>
  <cp:lastModifiedBy>praffert</cp:lastModifiedBy>
  <cp:revision>31</cp:revision>
  <dcterms:created xsi:type="dcterms:W3CDTF">2017-05-23T17:37:12Z</dcterms:created>
  <dcterms:modified xsi:type="dcterms:W3CDTF">2017-06-30T18:52:34Z</dcterms:modified>
</cp:coreProperties>
</file>